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6"/>
  </p:notesMasterIdLst>
  <p:handoutMasterIdLst>
    <p:handoutMasterId r:id="rId27"/>
  </p:handoutMasterIdLst>
  <p:sldIdLst>
    <p:sldId id="342" r:id="rId2"/>
    <p:sldId id="533" r:id="rId3"/>
    <p:sldId id="536" r:id="rId4"/>
    <p:sldId id="547" r:id="rId5"/>
    <p:sldId id="524" r:id="rId6"/>
    <p:sldId id="478" r:id="rId7"/>
    <p:sldId id="447" r:id="rId8"/>
    <p:sldId id="485" r:id="rId9"/>
    <p:sldId id="516" r:id="rId10"/>
    <p:sldId id="525" r:id="rId11"/>
    <p:sldId id="486" r:id="rId12"/>
    <p:sldId id="538" r:id="rId13"/>
    <p:sldId id="542" r:id="rId14"/>
    <p:sldId id="550" r:id="rId15"/>
    <p:sldId id="544" r:id="rId16"/>
    <p:sldId id="558" r:id="rId17"/>
    <p:sldId id="554" r:id="rId18"/>
    <p:sldId id="555" r:id="rId19"/>
    <p:sldId id="546" r:id="rId20"/>
    <p:sldId id="552" r:id="rId21"/>
    <p:sldId id="553" r:id="rId22"/>
    <p:sldId id="556" r:id="rId23"/>
    <p:sldId id="557" r:id="rId24"/>
    <p:sldId id="376"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A9C1"/>
    <a:srgbClr val="C0D1DE"/>
    <a:srgbClr val="043D6A"/>
    <a:srgbClr val="6F97B5"/>
    <a:srgbClr val="4C7594"/>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9" autoAdjust="0"/>
    <p:restoredTop sz="94660"/>
  </p:normalViewPr>
  <p:slideViewPr>
    <p:cSldViewPr>
      <p:cViewPr>
        <p:scale>
          <a:sx n="72" d="100"/>
          <a:sy n="72" d="100"/>
        </p:scale>
        <p:origin x="-1374" y="24"/>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A0DA14F-20D6-4239-A64A-E5A581E4081F}" type="datetimeFigureOut">
              <a:rPr lang="en-US" smtClean="0"/>
              <a:t>7/24/2014</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60CA2BA-822F-4FE5-9BF7-2A9835749A26}" type="slidenum">
              <a:rPr lang="en-US" smtClean="0"/>
              <a:t>‹#›</a:t>
            </a:fld>
            <a:endParaRPr lang="en-US"/>
          </a:p>
        </p:txBody>
      </p:sp>
    </p:spTree>
    <p:extLst>
      <p:ext uri="{BB962C8B-B14F-4D97-AF65-F5344CB8AC3E}">
        <p14:creationId xmlns:p14="http://schemas.microsoft.com/office/powerpoint/2010/main" val="85951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75792A4-9617-4361-B64A-6E852077F2F6}" type="datetimeFigureOut">
              <a:rPr lang="en-GB" smtClean="0"/>
              <a:t>24/07/2014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FE2C9CA-09E2-4ECD-9569-998C6D5D0FC7}" type="slidenum">
              <a:rPr lang="en-GB" smtClean="0"/>
              <a:t>‹#›</a:t>
            </a:fld>
            <a:endParaRPr lang="en-GB"/>
          </a:p>
        </p:txBody>
      </p:sp>
    </p:spTree>
    <p:extLst>
      <p:ext uri="{BB962C8B-B14F-4D97-AF65-F5344CB8AC3E}">
        <p14:creationId xmlns:p14="http://schemas.microsoft.com/office/powerpoint/2010/main" val="17353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0D1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500438"/>
            <a:ext cx="6858000" cy="842962"/>
          </a:xfrm>
        </p:spPr>
        <p:txBody>
          <a:bodyPr anchor="b">
            <a:noAutofit/>
          </a:bodyPr>
          <a:lstStyle>
            <a:lvl1pPr algn="ctr">
              <a:defRPr sz="4000" b="1">
                <a:solidFill>
                  <a:schemeClr val="tx1"/>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897438"/>
            <a:ext cx="6858000" cy="5889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6783" y="862552"/>
            <a:ext cx="2350434" cy="2333086"/>
          </a:xfrm>
          <a:prstGeom prst="rect">
            <a:avLst/>
          </a:prstGeom>
        </p:spPr>
      </p:pic>
    </p:spTree>
    <p:extLst>
      <p:ext uri="{BB962C8B-B14F-4D97-AF65-F5344CB8AC3E}">
        <p14:creationId xmlns:p14="http://schemas.microsoft.com/office/powerpoint/2010/main" val="165640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89A9C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 y="1"/>
            <a:ext cx="7886700" cy="952500"/>
          </a:xfrm>
        </p:spPr>
        <p:txBody>
          <a:bodyPr/>
          <a:lstStyle>
            <a:lvl1pPr>
              <a:defRPr>
                <a:solidFill>
                  <a:schemeClr val="tx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305800" cy="502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63500"/>
            <a:ext cx="823814" cy="817732"/>
          </a:xfrm>
          <a:prstGeom prst="rect">
            <a:avLst/>
          </a:prstGeom>
        </p:spPr>
      </p:pic>
      <p:cxnSp>
        <p:nvCxnSpPr>
          <p:cNvPr id="8" name="Straight Connector 7"/>
          <p:cNvCxnSpPr/>
          <p:nvPr userDrawn="1"/>
        </p:nvCxnSpPr>
        <p:spPr>
          <a:xfrm flipH="1">
            <a:off x="0" y="952500"/>
            <a:ext cx="9144000" cy="0"/>
          </a:xfrm>
          <a:prstGeom prst="line">
            <a:avLst/>
          </a:prstGeom>
          <a:ln w="22225">
            <a:solidFill>
              <a:srgbClr val="FFC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flipH="1">
            <a:off x="0" y="6553200"/>
            <a:ext cx="9144000" cy="0"/>
          </a:xfrm>
          <a:prstGeom prst="line">
            <a:avLst/>
          </a:prstGeom>
          <a:ln w="22225">
            <a:solidFill>
              <a:srgbClr val="FFC000"/>
            </a:solidFill>
          </a:ln>
        </p:spPr>
        <p:style>
          <a:lnRef idx="1">
            <a:schemeClr val="dk1"/>
          </a:lnRef>
          <a:fillRef idx="0">
            <a:schemeClr val="dk1"/>
          </a:fillRef>
          <a:effectRef idx="0">
            <a:schemeClr val="dk1"/>
          </a:effectRef>
          <a:fontRef idx="minor">
            <a:schemeClr val="tx1"/>
          </a:fontRef>
        </p:style>
      </p:cxnSp>
      <p:sp>
        <p:nvSpPr>
          <p:cNvPr id="10" name="TextBox 9"/>
          <p:cNvSpPr txBox="1"/>
          <p:nvPr userDrawn="1"/>
        </p:nvSpPr>
        <p:spPr>
          <a:xfrm>
            <a:off x="0" y="6552839"/>
            <a:ext cx="3276600" cy="307777"/>
          </a:xfrm>
          <a:prstGeom prst="rect">
            <a:avLst/>
          </a:prstGeom>
          <a:noFill/>
        </p:spPr>
        <p:txBody>
          <a:bodyPr wrap="square" rtlCol="0">
            <a:spAutoFit/>
          </a:bodyPr>
          <a:lstStyle/>
          <a:p>
            <a:r>
              <a:rPr lang="en-US" sz="1400" b="0" i="1" kern="1200" dirty="0" smtClean="0">
                <a:solidFill>
                  <a:srgbClr val="FFC000"/>
                </a:solidFill>
                <a:effectLst/>
                <a:latin typeface="Arial" panose="020B0604020202020204" pitchFamily="34" charset="0"/>
                <a:ea typeface="+mn-ea"/>
                <a:cs typeface="Arial" panose="020B0604020202020204" pitchFamily="34" charset="0"/>
              </a:rPr>
              <a:t>© </a:t>
            </a:r>
            <a:r>
              <a:rPr lang="en-US" sz="1400" i="1" dirty="0" smtClean="0">
                <a:solidFill>
                  <a:srgbClr val="FFC000"/>
                </a:solidFill>
                <a:latin typeface="Arial" panose="020B0604020202020204" pitchFamily="34" charset="0"/>
                <a:cs typeface="Arial" panose="020B0604020202020204" pitchFamily="34" charset="0"/>
              </a:rPr>
              <a:t>Bank of Mauritius</a:t>
            </a:r>
            <a:endParaRPr lang="en-US" sz="1400" i="1" dirty="0">
              <a:solidFill>
                <a:srgbClr val="FFC000"/>
              </a:solidFill>
              <a:latin typeface="Arial" panose="020B0604020202020204" pitchFamily="34" charset="0"/>
              <a:cs typeface="Arial" panose="020B0604020202020204" pitchFamily="34" charset="0"/>
            </a:endParaRPr>
          </a:p>
        </p:txBody>
      </p:sp>
      <p:sp>
        <p:nvSpPr>
          <p:cNvPr id="11" name="Rectangle 10"/>
          <p:cNvSpPr/>
          <p:nvPr userDrawn="1"/>
        </p:nvSpPr>
        <p:spPr>
          <a:xfrm>
            <a:off x="8001000" y="21336"/>
            <a:ext cx="990600" cy="880364"/>
          </a:xfrm>
          <a:prstGeom prst="rect">
            <a:avLst/>
          </a:prstGeom>
          <a:solidFill>
            <a:srgbClr val="89A9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96BBF95-6A2B-4CAF-BD6F-E51B314B44FA}" type="datetime1">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12" name="Slide Number Placeholder 13"/>
          <p:cNvSpPr>
            <a:spLocks noGrp="1"/>
          </p:cNvSpPr>
          <p:nvPr>
            <p:ph type="sldNum" sz="quarter" idx="12"/>
          </p:nvPr>
        </p:nvSpPr>
        <p:spPr>
          <a:xfrm>
            <a:off x="6934200" y="6556474"/>
            <a:ext cx="2057400" cy="307777"/>
          </a:xfrm>
          <a:noFill/>
        </p:spPr>
        <p:txBody>
          <a:bodyPr wrap="square" rtlCol="0">
            <a:spAutoFit/>
          </a:bodyPr>
          <a:lstStyle>
            <a:lvl1pPr algn="r">
              <a:defRPr lang="en-US" sz="1400" b="0" i="1" smtClean="0">
                <a:solidFill>
                  <a:srgbClr val="FFC000"/>
                </a:solidFill>
                <a:effectLst/>
                <a:latin typeface="Arial" panose="020B0604020202020204" pitchFamily="34" charset="0"/>
                <a:cs typeface="Arial" panose="020B0604020202020204" pitchFamily="34" charset="0"/>
              </a:defRPr>
            </a:lvl1pPr>
          </a:lstStyle>
          <a:p>
            <a:fld id="{C43B7111-B0D8-4CC7-B949-192A2EAAC7BE}" type="slidenum">
              <a:rPr lang="en-US" smtClean="0"/>
              <a:pPr/>
              <a:t>‹#›</a:t>
            </a:fld>
            <a:endParaRPr lang="en-US"/>
          </a:p>
        </p:txBody>
      </p:sp>
    </p:spTree>
    <p:extLst>
      <p:ext uri="{BB962C8B-B14F-4D97-AF65-F5344CB8AC3E}">
        <p14:creationId xmlns:p14="http://schemas.microsoft.com/office/powerpoint/2010/main" val="40522501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492C7-D4FE-40FC-8F4A-2F73359F67DE}" type="datetime1">
              <a:rPr lang="en-US" smtClean="0"/>
              <a:t>7/24/2014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B7111-B0D8-4CC7-B949-192A2EAAC7BE}" type="slidenum">
              <a:rPr lang="en-US" smtClean="0"/>
              <a:t>‹#›</a:t>
            </a:fld>
            <a:endParaRPr lang="en-US"/>
          </a:p>
        </p:txBody>
      </p:sp>
    </p:spTree>
    <p:extLst>
      <p:ext uri="{BB962C8B-B14F-4D97-AF65-F5344CB8AC3E}">
        <p14:creationId xmlns:p14="http://schemas.microsoft.com/office/powerpoint/2010/main" val="3963874746"/>
      </p:ext>
    </p:extLst>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brates.com/" TargetMode="External"/><Relationship Id="rId2" Type="http://schemas.openxmlformats.org/officeDocument/2006/relationships/hyperlink" Target="http://www.tradingeconomics.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114800"/>
            <a:ext cx="6858000" cy="1071562"/>
          </a:xfrm>
        </p:spPr>
        <p:txBody>
          <a:bodyPr/>
          <a:lstStyle/>
          <a:p>
            <a:r>
              <a:rPr lang="en-US" sz="2800" i="1" dirty="0"/>
              <a:t>The need for interest rate normalisation given the </a:t>
            </a:r>
            <a:r>
              <a:rPr lang="en-US" sz="2800" i="1" dirty="0" smtClean="0"/>
              <a:t>changing global setting</a:t>
            </a:r>
            <a:endParaRPr lang="en-US" sz="2800" i="1" dirty="0"/>
          </a:p>
        </p:txBody>
      </p:sp>
      <p:sp>
        <p:nvSpPr>
          <p:cNvPr id="3" name="Subtitle 2"/>
          <p:cNvSpPr>
            <a:spLocks noGrp="1"/>
          </p:cNvSpPr>
          <p:nvPr>
            <p:ph type="subTitle" idx="1"/>
          </p:nvPr>
        </p:nvSpPr>
        <p:spPr>
          <a:xfrm>
            <a:off x="762000" y="5486400"/>
            <a:ext cx="7467600" cy="1143000"/>
          </a:xfrm>
        </p:spPr>
        <p:txBody>
          <a:bodyPr>
            <a:normAutofit/>
          </a:bodyPr>
          <a:lstStyle/>
          <a:p>
            <a:r>
              <a:rPr lang="en-US" sz="2000" dirty="0" smtClean="0"/>
              <a:t>Mr. </a:t>
            </a:r>
            <a:r>
              <a:rPr lang="en-US" sz="2000" dirty="0" smtClean="0"/>
              <a:t>Dooneshsingh Audit, Chief Policy Unit &amp; </a:t>
            </a:r>
            <a:r>
              <a:rPr lang="en-US" sz="2000" dirty="0" smtClean="0"/>
              <a:t>Mr. </a:t>
            </a:r>
            <a:r>
              <a:rPr lang="en-US" sz="2000" dirty="0" smtClean="0"/>
              <a:t>Fadil </a:t>
            </a:r>
            <a:r>
              <a:rPr lang="en-US" sz="2000" dirty="0" smtClean="0"/>
              <a:t>Dookhy</a:t>
            </a:r>
            <a:r>
              <a:rPr lang="en-US" sz="2000" dirty="0" smtClean="0"/>
              <a:t>, Chief Reserve Management Unit</a:t>
            </a:r>
          </a:p>
          <a:p>
            <a:r>
              <a:rPr lang="en-US" sz="2000" dirty="0" smtClean="0"/>
              <a:t>14 July 2014</a:t>
            </a:r>
            <a:endParaRPr lang="en-US" sz="2000" dirty="0"/>
          </a:p>
        </p:txBody>
      </p:sp>
      <p:sp>
        <p:nvSpPr>
          <p:cNvPr id="4" name="TextBox 3"/>
          <p:cNvSpPr txBox="1"/>
          <p:nvPr/>
        </p:nvSpPr>
        <p:spPr>
          <a:xfrm>
            <a:off x="1219200" y="3276600"/>
            <a:ext cx="6324600"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Monetary Policy Committee</a:t>
            </a:r>
            <a:endParaRPr lang="en-GB" sz="3600" b="1" dirty="0"/>
          </a:p>
        </p:txBody>
      </p:sp>
    </p:spTree>
    <p:extLst>
      <p:ext uri="{BB962C8B-B14F-4D97-AF65-F5344CB8AC3E}">
        <p14:creationId xmlns:p14="http://schemas.microsoft.com/office/powerpoint/2010/main" val="2151482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Lower risks factors in the Euro Area …</a:t>
            </a:r>
            <a:endParaRPr lang="en-GB" sz="3600" b="1"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10</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962400"/>
            <a:ext cx="40481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609584" y="2085584"/>
            <a:ext cx="533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0" y="990600"/>
            <a:ext cx="4067175" cy="286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609584" y="2085584"/>
            <a:ext cx="572151"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572000" y="1143000"/>
            <a:ext cx="4343400" cy="5078313"/>
          </a:xfrm>
          <a:prstGeom prst="rect">
            <a:avLst/>
          </a:prstGeom>
          <a:noFill/>
        </p:spPr>
        <p:txBody>
          <a:bodyPr wrap="square" rtlCol="0">
            <a:spAutoFit/>
          </a:bodyPr>
          <a:lstStyle/>
          <a:p>
            <a:pPr marL="285750" indent="-285750">
              <a:buFont typeface="Arial" pitchFamily="34" charset="0"/>
              <a:buChar char="•"/>
            </a:pPr>
            <a:r>
              <a:rPr lang="en-US" sz="2000" dirty="0" smtClean="0"/>
              <a:t>Several Credit Rating upgrades (</a:t>
            </a:r>
            <a:r>
              <a:rPr lang="en-US" sz="2000" dirty="0"/>
              <a:t>Portugal, Spain and Greece)</a:t>
            </a:r>
          </a:p>
          <a:p>
            <a:pPr marL="285750" indent="-285750">
              <a:buFont typeface="Arial" pitchFamily="34" charset="0"/>
              <a:buChar char="•"/>
            </a:pPr>
            <a:r>
              <a:rPr lang="en-US" sz="2000" dirty="0" smtClean="0"/>
              <a:t>The </a:t>
            </a:r>
            <a:r>
              <a:rPr lang="en-US" sz="2000" dirty="0"/>
              <a:t>era of constant downgrades is being replaced with more news on upgrades.</a:t>
            </a:r>
          </a:p>
          <a:p>
            <a:pPr marL="285750" indent="-285750">
              <a:buFont typeface="Arial" pitchFamily="34" charset="0"/>
              <a:buChar char="•"/>
            </a:pPr>
            <a:r>
              <a:rPr lang="en-US" sz="2000" dirty="0" smtClean="0"/>
              <a:t>Greece</a:t>
            </a:r>
            <a:r>
              <a:rPr lang="en-US" sz="2000" dirty="0"/>
              <a:t>, which a year ago was seen </a:t>
            </a:r>
            <a:r>
              <a:rPr lang="en-US" sz="2000" dirty="0" smtClean="0"/>
              <a:t>to not be able to recover soon, has been showing increasingly good results.</a:t>
            </a:r>
            <a:endParaRPr lang="en-US" sz="2000" dirty="0"/>
          </a:p>
          <a:p>
            <a:pPr marL="285750" indent="-285750">
              <a:buFont typeface="Arial" pitchFamily="34" charset="0"/>
              <a:buChar char="•"/>
            </a:pPr>
            <a:r>
              <a:rPr lang="en-US" sz="2000" dirty="0" smtClean="0"/>
              <a:t>Although </a:t>
            </a:r>
            <a:r>
              <a:rPr lang="en-US" sz="2000" dirty="0"/>
              <a:t>growth is weak, the progress is visible and more importantly </a:t>
            </a:r>
            <a:r>
              <a:rPr lang="en-US" sz="2000" dirty="0" smtClean="0"/>
              <a:t>sustained.</a:t>
            </a:r>
          </a:p>
          <a:p>
            <a:pPr marL="285750" indent="-285750">
              <a:buFont typeface="Arial" pitchFamily="34" charset="0"/>
              <a:buChar char="•"/>
            </a:pPr>
            <a:r>
              <a:rPr lang="en-US" sz="2000" dirty="0" smtClean="0"/>
              <a:t>The deflationary concerns are linked to low wage growth, negative bank credit growth and value of the euro.</a:t>
            </a:r>
            <a:endParaRPr lang="en-US" sz="2000" dirty="0"/>
          </a:p>
          <a:p>
            <a:pPr marL="285750" indent="-285750">
              <a:buFont typeface="Arial" pitchFamily="34" charset="0"/>
              <a:buChar char="•"/>
            </a:pPr>
            <a:endParaRPr lang="en-GB" sz="2400" dirty="0"/>
          </a:p>
        </p:txBody>
      </p:sp>
      <p:sp>
        <p:nvSpPr>
          <p:cNvPr id="10" name="TextBox 9"/>
          <p:cNvSpPr txBox="1"/>
          <p:nvPr/>
        </p:nvSpPr>
        <p:spPr>
          <a:xfrm>
            <a:off x="3048000" y="6553201"/>
            <a:ext cx="4343400" cy="338554"/>
          </a:xfrm>
          <a:prstGeom prst="rect">
            <a:avLst/>
          </a:prstGeom>
          <a:noFill/>
        </p:spPr>
        <p:txBody>
          <a:bodyPr wrap="square" rtlCol="0">
            <a:spAutoFit/>
          </a:bodyPr>
          <a:lstStyle/>
          <a:p>
            <a:r>
              <a:rPr lang="en-US" sz="1600" dirty="0" smtClean="0"/>
              <a:t>Source: Institute of International Finance</a:t>
            </a:r>
            <a:endParaRPr lang="en-GB" sz="1600" dirty="0"/>
          </a:p>
        </p:txBody>
      </p:sp>
    </p:spTree>
    <p:extLst>
      <p:ext uri="{BB962C8B-B14F-4D97-AF65-F5344CB8AC3E}">
        <p14:creationId xmlns:p14="http://schemas.microsoft.com/office/powerpoint/2010/main" val="58992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Capital flows to Emerging Economies – No more under pressure </a:t>
            </a:r>
            <a:endParaRPr lang="en-GB" sz="3600" b="1" dirty="0"/>
          </a:p>
        </p:txBody>
      </p:sp>
      <p:sp>
        <p:nvSpPr>
          <p:cNvPr id="3" name="Content Placeholder 2"/>
          <p:cNvSpPr>
            <a:spLocks noGrp="1"/>
          </p:cNvSpPr>
          <p:nvPr>
            <p:ph idx="1"/>
          </p:nvPr>
        </p:nvSpPr>
        <p:spPr>
          <a:xfrm>
            <a:off x="5105400" y="1676400"/>
            <a:ext cx="3810000" cy="4800600"/>
          </a:xfrm>
        </p:spPr>
        <p:txBody>
          <a:bodyPr>
            <a:noAutofit/>
          </a:bodyPr>
          <a:lstStyle/>
          <a:p>
            <a:r>
              <a:rPr lang="en-US" sz="2000" dirty="0" smtClean="0"/>
              <a:t>Estimates by Institute of International finance (IIF) indicate capital flows in Emerging economies to have stabilized – US$36 billion in June  and US$38 billion in May 2014.</a:t>
            </a:r>
          </a:p>
          <a:p>
            <a:r>
              <a:rPr lang="en-US" sz="2000" dirty="0" smtClean="0"/>
              <a:t>Emerging Economies have demonstrated much resilience to FED QE tapering .</a:t>
            </a:r>
          </a:p>
          <a:p>
            <a:r>
              <a:rPr lang="en-US" sz="2000" dirty="0" smtClean="0"/>
              <a:t>Emerging markets have in recent years also been  expanding their domestic markets. </a:t>
            </a:r>
          </a:p>
        </p:txBody>
      </p:sp>
      <p:sp>
        <p:nvSpPr>
          <p:cNvPr id="4" name="Slide Number Placeholder 3"/>
          <p:cNvSpPr>
            <a:spLocks noGrp="1"/>
          </p:cNvSpPr>
          <p:nvPr>
            <p:ph type="sldNum" sz="quarter" idx="12"/>
          </p:nvPr>
        </p:nvSpPr>
        <p:spPr/>
        <p:txBody>
          <a:bodyPr/>
          <a:lstStyle/>
          <a:p>
            <a:fld id="{C43B7111-B0D8-4CC7-B949-192A2EAAC7BE}" type="slidenum">
              <a:rPr lang="en-US" smtClean="0"/>
              <a:pPr/>
              <a:t>11</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1"/>
            <a:ext cx="4724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0" y="6553201"/>
            <a:ext cx="4343400" cy="338554"/>
          </a:xfrm>
          <a:prstGeom prst="rect">
            <a:avLst/>
          </a:prstGeom>
          <a:noFill/>
        </p:spPr>
        <p:txBody>
          <a:bodyPr wrap="square" rtlCol="0">
            <a:spAutoFit/>
          </a:bodyPr>
          <a:lstStyle/>
          <a:p>
            <a:r>
              <a:rPr lang="en-US" sz="1600" dirty="0" smtClean="0"/>
              <a:t>Source: Institute of International Finance</a:t>
            </a:r>
            <a:endParaRPr lang="en-GB" sz="1600" dirty="0"/>
          </a:p>
        </p:txBody>
      </p:sp>
    </p:spTree>
    <p:extLst>
      <p:ext uri="{BB962C8B-B14F-4D97-AF65-F5344CB8AC3E}">
        <p14:creationId xmlns:p14="http://schemas.microsoft.com/office/powerpoint/2010/main" val="3530119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819400"/>
            <a:ext cx="7010400" cy="2209800"/>
          </a:xfrm>
        </p:spPr>
        <p:txBody>
          <a:bodyPr>
            <a:normAutofit fontScale="25000" lnSpcReduction="20000"/>
          </a:bodyPr>
          <a:lstStyle/>
          <a:p>
            <a:pPr marL="0" indent="0" algn="ctr">
              <a:buNone/>
            </a:pPr>
            <a:endParaRPr lang="en-US" sz="5400" dirty="0" smtClean="0"/>
          </a:p>
          <a:p>
            <a:pPr marL="0" indent="0" algn="ctr">
              <a:buNone/>
            </a:pPr>
            <a:r>
              <a:rPr lang="en-US" sz="11200" b="1" i="1" dirty="0">
                <a:ea typeface="+mj-ea"/>
                <a:cs typeface="+mj-cs"/>
              </a:rPr>
              <a:t>What the experts are cautioning us of? </a:t>
            </a:r>
            <a:endParaRPr lang="en-US" sz="11200" b="1" i="1" dirty="0" smtClean="0">
              <a:ea typeface="+mj-ea"/>
              <a:cs typeface="+mj-cs"/>
            </a:endParaRPr>
          </a:p>
          <a:p>
            <a:pPr marL="0" indent="0" algn="ctr">
              <a:buNone/>
            </a:pPr>
            <a:r>
              <a:rPr lang="en-US" sz="11200" b="1" i="1" dirty="0" smtClean="0">
                <a:ea typeface="+mj-ea"/>
                <a:cs typeface="+mj-cs"/>
              </a:rPr>
              <a:t> </a:t>
            </a:r>
          </a:p>
          <a:p>
            <a:pPr marL="0" indent="0" algn="ctr">
              <a:buNone/>
            </a:pPr>
            <a:r>
              <a:rPr lang="en-US" sz="11200" b="1" i="1" dirty="0" smtClean="0">
                <a:ea typeface="+mj-ea"/>
                <a:cs typeface="+mj-cs"/>
              </a:rPr>
              <a:t>Avoid </a:t>
            </a:r>
            <a:r>
              <a:rPr lang="en-US" sz="11200" b="1" i="1" dirty="0">
                <a:ea typeface="+mj-ea"/>
                <a:cs typeface="+mj-cs"/>
              </a:rPr>
              <a:t>r</a:t>
            </a:r>
            <a:r>
              <a:rPr lang="en-US" sz="11200" b="1" i="1" dirty="0" smtClean="0">
                <a:ea typeface="+mj-ea"/>
                <a:cs typeface="+mj-cs"/>
              </a:rPr>
              <a:t>epeating </a:t>
            </a:r>
            <a:r>
              <a:rPr lang="en-US" sz="11200" b="1" i="1" dirty="0">
                <a:ea typeface="+mj-ea"/>
                <a:cs typeface="+mj-cs"/>
              </a:rPr>
              <a:t>the </a:t>
            </a:r>
            <a:r>
              <a:rPr lang="en-US" sz="11200" b="1" i="1" dirty="0" smtClean="0">
                <a:ea typeface="+mj-ea"/>
                <a:cs typeface="+mj-cs"/>
              </a:rPr>
              <a:t>mistakes </a:t>
            </a:r>
            <a:r>
              <a:rPr lang="en-US" sz="11200" b="1" i="1" dirty="0">
                <a:ea typeface="+mj-ea"/>
                <a:cs typeface="+mj-cs"/>
              </a:rPr>
              <a:t>that led us to the </a:t>
            </a:r>
            <a:r>
              <a:rPr lang="en-US" sz="11200" b="1" i="1" dirty="0" smtClean="0">
                <a:ea typeface="+mj-ea"/>
                <a:cs typeface="+mj-cs"/>
              </a:rPr>
              <a:t>global financial crisis …</a:t>
            </a:r>
            <a:endParaRPr lang="en-US" sz="11200" b="1" i="1" dirty="0">
              <a:ea typeface="+mj-ea"/>
              <a:cs typeface="+mj-cs"/>
            </a:endParaRPr>
          </a:p>
        </p:txBody>
      </p:sp>
      <p:sp>
        <p:nvSpPr>
          <p:cNvPr id="4" name="Slide Number Placeholder 3"/>
          <p:cNvSpPr>
            <a:spLocks noGrp="1"/>
          </p:cNvSpPr>
          <p:nvPr>
            <p:ph type="sldNum" sz="quarter" idx="12"/>
          </p:nvPr>
        </p:nvSpPr>
        <p:spPr/>
        <p:txBody>
          <a:bodyPr/>
          <a:lstStyle/>
          <a:p>
            <a:fld id="{C43B7111-B0D8-4CC7-B949-192A2EAAC7BE}" type="slidenum">
              <a:rPr lang="en-US" smtClean="0"/>
              <a:pPr/>
              <a:t>12</a:t>
            </a:fld>
            <a:endParaRPr lang="en-US" dirty="0"/>
          </a:p>
        </p:txBody>
      </p:sp>
    </p:spTree>
    <p:extLst>
      <p:ext uri="{BB962C8B-B14F-4D97-AF65-F5344CB8AC3E}">
        <p14:creationId xmlns:p14="http://schemas.microsoft.com/office/powerpoint/2010/main" val="609187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Some experts: “…normalise before it is too late…”</a:t>
            </a:r>
            <a:endParaRPr lang="en-GB" sz="3600" b="1" dirty="0"/>
          </a:p>
        </p:txBody>
      </p:sp>
      <p:sp>
        <p:nvSpPr>
          <p:cNvPr id="3" name="Content Placeholder 2"/>
          <p:cNvSpPr>
            <a:spLocks noGrp="1"/>
          </p:cNvSpPr>
          <p:nvPr>
            <p:ph idx="1"/>
          </p:nvPr>
        </p:nvSpPr>
        <p:spPr/>
        <p:txBody>
          <a:bodyPr>
            <a:normAutofit lnSpcReduction="10000"/>
          </a:bodyPr>
          <a:lstStyle/>
          <a:p>
            <a:r>
              <a:rPr lang="en-US" sz="2400" i="1" dirty="0" smtClean="0"/>
              <a:t>“…</a:t>
            </a:r>
            <a:r>
              <a:rPr lang="en-US" sz="2400" i="1" dirty="0"/>
              <a:t>Sustained periods of Negative Real Interest Rates can lead to dangerous </a:t>
            </a:r>
            <a:r>
              <a:rPr lang="en-US" sz="2400" i="1" dirty="0" smtClean="0"/>
              <a:t>risk-taking</a:t>
            </a:r>
            <a:r>
              <a:rPr lang="en-US" sz="2400" dirty="0" smtClean="0"/>
              <a:t>…”(IMF April 2014)</a:t>
            </a:r>
          </a:p>
          <a:p>
            <a:r>
              <a:rPr lang="en-US" sz="2400" i="1" dirty="0" smtClean="0"/>
              <a:t>BIS </a:t>
            </a:r>
            <a:r>
              <a:rPr lang="en-US" sz="2400" i="1" dirty="0"/>
              <a:t>general manager Jaime Caruana, chief economist Claudio Borio, and newly installed head of research Hyun Song Shin, cautioned that monetary policy has been "</a:t>
            </a:r>
            <a:r>
              <a:rPr lang="en-US" sz="2400" b="1" i="1" dirty="0"/>
              <a:t>overburdened for too long</a:t>
            </a:r>
            <a:r>
              <a:rPr lang="en-US" sz="2400" i="1" dirty="0"/>
              <a:t>", arguing central banks should urgently turn their focus to "the risk of normalising too slowly and too late</a:t>
            </a:r>
            <a:r>
              <a:rPr lang="en-US" sz="2400" i="1" dirty="0" smtClean="0"/>
              <a:t>". (BIS June 2014)</a:t>
            </a:r>
          </a:p>
          <a:p>
            <a:r>
              <a:rPr lang="en-US" sz="2400" dirty="0" smtClean="0"/>
              <a:t>New York Fed President Dudley</a:t>
            </a:r>
            <a:r>
              <a:rPr lang="en-US" sz="2400" dirty="0"/>
              <a:t> </a:t>
            </a:r>
            <a:r>
              <a:rPr lang="en-US" sz="2400" dirty="0" smtClean="0"/>
              <a:t>and BoE Governor Carney have indicated their preference to start raising interest rate before ending Quantitative Easing. </a:t>
            </a:r>
          </a:p>
          <a:p>
            <a:r>
              <a:rPr lang="en-US" sz="2400" dirty="0" smtClean="0"/>
              <a:t>This means that interest rate cannot be viewed in the narrow microeconomic sense of equilibrium price between demand and supply for loanable funds.</a:t>
            </a:r>
            <a:endParaRPr lang="en-GB" sz="2400"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13</a:t>
            </a:fld>
            <a:endParaRPr lang="en-US"/>
          </a:p>
        </p:txBody>
      </p:sp>
    </p:spTree>
    <p:extLst>
      <p:ext uri="{BB962C8B-B14F-4D97-AF65-F5344CB8AC3E}">
        <p14:creationId xmlns:p14="http://schemas.microsoft.com/office/powerpoint/2010/main" val="1810486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Investment and Credit Allocation…</a:t>
            </a:r>
            <a:endParaRPr lang="en-GB" sz="3600" b="1" dirty="0"/>
          </a:p>
        </p:txBody>
      </p:sp>
      <p:sp>
        <p:nvSpPr>
          <p:cNvPr id="3" name="Content Placeholder 2"/>
          <p:cNvSpPr>
            <a:spLocks noGrp="1"/>
          </p:cNvSpPr>
          <p:nvPr>
            <p:ph idx="1"/>
          </p:nvPr>
        </p:nvSpPr>
        <p:spPr>
          <a:xfrm>
            <a:off x="5410200" y="1143000"/>
            <a:ext cx="3657600" cy="5257800"/>
          </a:xfrm>
        </p:spPr>
        <p:txBody>
          <a:bodyPr>
            <a:normAutofit lnSpcReduction="10000"/>
          </a:bodyPr>
          <a:lstStyle/>
          <a:p>
            <a:r>
              <a:rPr lang="en-US" sz="2000" dirty="0" smtClean="0"/>
              <a:t>Low interest rate has not boosted investment</a:t>
            </a:r>
          </a:p>
          <a:p>
            <a:r>
              <a:rPr lang="en-US" sz="2000" dirty="0" smtClean="0"/>
              <a:t>But, credit to private sector has been growing.</a:t>
            </a:r>
          </a:p>
          <a:p>
            <a:r>
              <a:rPr lang="en-US" sz="2000" dirty="0" smtClean="0"/>
              <a:t>Credit flowing into real estate and construction sectors – not in sectors that will generate growing flow of other economic activities.</a:t>
            </a:r>
          </a:p>
          <a:p>
            <a:r>
              <a:rPr lang="en-US" sz="2000" dirty="0" smtClean="0"/>
              <a:t>The Bank introduced Macroprudential measures to reduce vulnerabilities associated with credit risk concentration.</a:t>
            </a:r>
          </a:p>
          <a:p>
            <a:r>
              <a:rPr lang="en-US" sz="2000" dirty="0" smtClean="0"/>
              <a:t>Persistence of cheap credit may cause more harm in the long-run.</a:t>
            </a:r>
            <a:endParaRPr lang="en-GB" sz="2000"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14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10" y="1295400"/>
            <a:ext cx="498849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12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Excess liquidity and Interest Rate</a:t>
            </a:r>
            <a:endParaRPr lang="en-GB" sz="3600" b="1" dirty="0"/>
          </a:p>
        </p:txBody>
      </p:sp>
      <p:sp>
        <p:nvSpPr>
          <p:cNvPr id="3" name="Content Placeholder 2"/>
          <p:cNvSpPr>
            <a:spLocks noGrp="1"/>
          </p:cNvSpPr>
          <p:nvPr>
            <p:ph idx="1"/>
          </p:nvPr>
        </p:nvSpPr>
        <p:spPr>
          <a:xfrm>
            <a:off x="3886200" y="1295400"/>
            <a:ext cx="4876800" cy="5029200"/>
          </a:xfrm>
        </p:spPr>
        <p:txBody>
          <a:bodyPr>
            <a:normAutofit fontScale="70000" lnSpcReduction="20000"/>
          </a:bodyPr>
          <a:lstStyle/>
          <a:p>
            <a:r>
              <a:rPr lang="en-US" dirty="0" smtClean="0"/>
              <a:t>Interest Rate is the economic variable equilibrating the choice between present and future outcomes.</a:t>
            </a:r>
          </a:p>
          <a:p>
            <a:r>
              <a:rPr lang="en-US" dirty="0" smtClean="0"/>
              <a:t>The problem of excess liquidity to some extent could be due to a bias in favour of current outcomes in the past against future outcomes, which is now.</a:t>
            </a:r>
          </a:p>
          <a:p>
            <a:r>
              <a:rPr lang="en-US" dirty="0" smtClean="0"/>
              <a:t>The view to look for a more “normal” interest rate could lead us to more optimal macroeconomic and intergenerational outcomes.</a:t>
            </a:r>
          </a:p>
          <a:p>
            <a:r>
              <a:rPr lang="en-US" dirty="0" smtClean="0"/>
              <a:t>Further the problem of excess liquidity also needs to be viewed in terms of the current market structure – 3 banks hold more than 65% of the excess liquidity. – Could it also be a market structure problem ?</a:t>
            </a:r>
          </a:p>
          <a:p>
            <a:r>
              <a:rPr lang="en-US" dirty="0" smtClean="0"/>
              <a:t>The policy response then cannot be symmetric –market imperfection has to be corrected or its impact mitigated.</a:t>
            </a:r>
            <a:endParaRPr lang="en-GB"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15</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373379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64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SEMDEX and Liquidity Management..</a:t>
            </a:r>
            <a:endParaRPr lang="en-GB"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16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543800" cy="5128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312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Terms of trade, Credit/GDP and Savings</a:t>
            </a:r>
            <a:endParaRPr lang="en-GB" sz="3600" b="1"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17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14450"/>
            <a:ext cx="822960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5867400" y="1797326"/>
            <a:ext cx="0" cy="358140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32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Persistent divergence within the MPC … inappropriate signal to the market.</a:t>
            </a:r>
            <a:endParaRPr lang="en-GB" sz="3600" b="1" dirty="0"/>
          </a:p>
        </p:txBody>
      </p:sp>
      <p:sp>
        <p:nvSpPr>
          <p:cNvPr id="3" name="Content Placeholder 2"/>
          <p:cNvSpPr>
            <a:spLocks noGrp="1"/>
          </p:cNvSpPr>
          <p:nvPr>
            <p:ph idx="1"/>
          </p:nvPr>
        </p:nvSpPr>
        <p:spPr>
          <a:xfrm>
            <a:off x="457200" y="1828800"/>
            <a:ext cx="8305800" cy="4038600"/>
          </a:xfrm>
        </p:spPr>
        <p:txBody>
          <a:bodyPr>
            <a:normAutofit/>
          </a:bodyPr>
          <a:lstStyle/>
          <a:p>
            <a:r>
              <a:rPr lang="en-US" sz="2600" dirty="0" smtClean="0"/>
              <a:t>Divergence </a:t>
            </a:r>
            <a:r>
              <a:rPr lang="en-US" sz="2600" dirty="0"/>
              <a:t>within the MPC, in particular, when raising interest rate was warranted, has led some commercial banks to decide on interest rate on their own – </a:t>
            </a:r>
            <a:r>
              <a:rPr lang="en-US" sz="2600" dirty="0" smtClean="0"/>
              <a:t>breaking down the </a:t>
            </a:r>
            <a:r>
              <a:rPr lang="en-US" sz="2600" dirty="0"/>
              <a:t>monetary policy framework.</a:t>
            </a:r>
          </a:p>
          <a:p>
            <a:r>
              <a:rPr lang="en-US" sz="2600" dirty="0"/>
              <a:t>The Monetary Authority needs to be better supported within the MPC to have its mandated influence on the banking sector</a:t>
            </a:r>
            <a:r>
              <a:rPr lang="en-US" sz="2600" dirty="0" smtClean="0"/>
              <a:t>.</a:t>
            </a:r>
          </a:p>
          <a:p>
            <a:r>
              <a:rPr lang="en-US" sz="2600" dirty="0" smtClean="0"/>
              <a:t>To restore the mandated influence of the Monetary Authority, the MPC work needs to have a more collegial approach.</a:t>
            </a:r>
            <a:endParaRPr lang="en-US" sz="2600" dirty="0"/>
          </a:p>
          <a:p>
            <a:pPr marL="0" indent="0">
              <a:buNone/>
            </a:pPr>
            <a:endParaRPr lang="en-GB"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18</a:t>
            </a:fld>
            <a:endParaRPr lang="en-US"/>
          </a:p>
        </p:txBody>
      </p:sp>
    </p:spTree>
    <p:extLst>
      <p:ext uri="{BB962C8B-B14F-4D97-AF65-F5344CB8AC3E}">
        <p14:creationId xmlns:p14="http://schemas.microsoft.com/office/powerpoint/2010/main" val="232061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7772400" cy="952500"/>
          </a:xfrm>
        </p:spPr>
        <p:txBody>
          <a:bodyPr>
            <a:noAutofit/>
          </a:bodyPr>
          <a:lstStyle/>
          <a:p>
            <a:r>
              <a:rPr lang="en-US" sz="3600" b="1" dirty="0" smtClean="0">
                <a:latin typeface="Times New Roman" pitchFamily="18" charset="0"/>
                <a:cs typeface="Times New Roman" pitchFamily="18" charset="0"/>
              </a:rPr>
              <a:t>Summary of findings on Taylor Rule application presented at last MPC</a:t>
            </a:r>
            <a:endParaRPr lang="en-US" sz="36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43B7111-B0D8-4CC7-B949-192A2EAAC7BE}" type="slidenum">
              <a:rPr lang="en-US" smtClean="0"/>
              <a:pPr/>
              <a:t>19</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18053537"/>
              </p:ext>
            </p:extLst>
          </p:nvPr>
        </p:nvGraphicFramePr>
        <p:xfrm>
          <a:off x="152400" y="1066800"/>
          <a:ext cx="8763000" cy="5378215"/>
        </p:xfrm>
        <a:graphic>
          <a:graphicData uri="http://schemas.openxmlformats.org/drawingml/2006/table">
            <a:tbl>
              <a:tblPr/>
              <a:tblGrid>
                <a:gridCol w="1713135"/>
                <a:gridCol w="107632"/>
                <a:gridCol w="1605503"/>
                <a:gridCol w="1566637"/>
                <a:gridCol w="1841694"/>
                <a:gridCol w="1928399"/>
              </a:tblGrid>
              <a:tr h="789295">
                <a:tc gridSpan="3">
                  <a:txBody>
                    <a:bodyPr/>
                    <a:lstStyle/>
                    <a:p>
                      <a:pPr algn="ctr" fontAlgn="ctr"/>
                      <a:r>
                        <a:rPr lang="en-US" sz="1600" b="1" i="0" u="none" strike="noStrike" dirty="0">
                          <a:solidFill>
                            <a:schemeClr val="tx1"/>
                          </a:solidFill>
                          <a:effectLst/>
                          <a:latin typeface="Times New Roman"/>
                        </a:rPr>
                        <a:t>Scenarios</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dirty="0">
                          <a:solidFill>
                            <a:schemeClr val="tx1"/>
                          </a:solidFill>
                          <a:effectLst/>
                          <a:latin typeface="Times New Roman"/>
                        </a:rPr>
                        <a:t>Does the neutral rate exceed the KRR?</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1200" b="1" i="0" u="none" strike="noStrike" dirty="0">
                          <a:solidFill>
                            <a:schemeClr val="tx1"/>
                          </a:solidFill>
                          <a:effectLst/>
                          <a:latin typeface="Times New Roman"/>
                        </a:rPr>
                        <a:t>When does the neutral rate exceed the KRR?</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1200" b="1" i="0" u="none" strike="noStrike" dirty="0">
                          <a:solidFill>
                            <a:schemeClr val="tx1"/>
                          </a:solidFill>
                          <a:effectLst/>
                          <a:latin typeface="Times New Roman"/>
                        </a:rPr>
                        <a:t>By how much does the neutral rate exceed the KRR?</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r>
              <a:tr h="458892">
                <a:tc rowSpan="4" gridSpan="2">
                  <a:txBody>
                    <a:bodyPr/>
                    <a:lstStyle/>
                    <a:p>
                      <a:pPr algn="ctr" fontAlgn="ctr"/>
                      <a:r>
                        <a:rPr lang="en-US" sz="1200" b="0" i="0" u="none" strike="noStrike" dirty="0">
                          <a:solidFill>
                            <a:srgbClr val="000000"/>
                          </a:solidFill>
                          <a:effectLst/>
                          <a:latin typeface="Times New Roman"/>
                        </a:rPr>
                        <a:t>Backward Looking Taylor Rule</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hMerge="1">
                  <a:txBody>
                    <a:bodyPr/>
                    <a:lstStyle/>
                    <a:p>
                      <a:endParaRPr lang="en-US"/>
                    </a:p>
                  </a:txBody>
                  <a:tcPr/>
                </a:tc>
                <a:tc>
                  <a:txBody>
                    <a:bodyPr/>
                    <a:lstStyle/>
                    <a:p>
                      <a:pPr algn="ctr" fontAlgn="ctr"/>
                      <a:r>
                        <a:rPr lang="en-US" sz="1200" b="0" i="0" u="none" strike="noStrike" dirty="0">
                          <a:solidFill>
                            <a:srgbClr val="000000"/>
                          </a:solidFill>
                          <a:effectLst/>
                          <a:latin typeface="Times New Roman"/>
                        </a:rPr>
                        <a:t>Inflation target - 3%</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Times New Roman"/>
                        </a:rPr>
                        <a:t>Yes</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Times New Roman"/>
                        </a:rPr>
                        <a:t>2014Q1</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Times New Roman"/>
                        </a:rPr>
                        <a:t>270 bps</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8892">
                <a:tc gridSpan="2" vMerge="1">
                  <a:txBody>
                    <a:bodyPr/>
                    <a:lstStyle/>
                    <a:p>
                      <a:endParaRPr lang="en-US"/>
                    </a:p>
                  </a:txBody>
                  <a:tcPr/>
                </a:tc>
                <a:tc hMerge="1" vMerge="1">
                  <a:txBody>
                    <a:bodyPr/>
                    <a:lstStyle/>
                    <a:p>
                      <a:endParaRPr lang="en-US"/>
                    </a:p>
                  </a:txBody>
                  <a:tcPr/>
                </a:tc>
                <a:tc>
                  <a:txBody>
                    <a:bodyPr/>
                    <a:lstStyle/>
                    <a:p>
                      <a:pPr algn="ctr" fontAlgn="ctr"/>
                      <a:r>
                        <a:rPr lang="en-US" sz="1200" b="0" i="0" u="none" strike="noStrike" dirty="0">
                          <a:solidFill>
                            <a:srgbClr val="000000"/>
                          </a:solidFill>
                          <a:effectLst/>
                          <a:latin typeface="Times New Roman"/>
                        </a:rPr>
                        <a:t>Inflation target - 4%</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Times New Roman"/>
                        </a:rPr>
                        <a:t>Yes</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Times New Roman"/>
                        </a:rPr>
                        <a:t>2014Q1</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Times New Roman"/>
                        </a:rPr>
                        <a:t>220 bps</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8892">
                <a:tc gridSpan="2" vMerge="1">
                  <a:txBody>
                    <a:bodyPr/>
                    <a:lstStyle/>
                    <a:p>
                      <a:endParaRPr lang="en-US"/>
                    </a:p>
                  </a:txBody>
                  <a:tcPr/>
                </a:tc>
                <a:tc hMerge="1" vMerge="1">
                  <a:txBody>
                    <a:bodyPr/>
                    <a:lstStyle/>
                    <a:p>
                      <a:endParaRPr lang="en-US"/>
                    </a:p>
                  </a:txBody>
                  <a:tcPr/>
                </a:tc>
                <a:tc>
                  <a:txBody>
                    <a:bodyPr/>
                    <a:lstStyle/>
                    <a:p>
                      <a:pPr algn="ctr" fontAlgn="ctr"/>
                      <a:r>
                        <a:rPr lang="en-US" sz="1200" b="0" i="0" u="none" strike="noStrike" dirty="0">
                          <a:solidFill>
                            <a:srgbClr val="000000"/>
                          </a:solidFill>
                          <a:effectLst/>
                          <a:latin typeface="Times New Roman"/>
                        </a:rPr>
                        <a:t>Inflation target - 5%</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Times New Roman"/>
                        </a:rPr>
                        <a:t>Yes</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Times New Roman"/>
                        </a:rPr>
                        <a:t>2014Q1</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Times New Roman"/>
                        </a:rPr>
                        <a:t>170 bps</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8892">
                <a:tc gridSpan="2" vMerge="1">
                  <a:txBody>
                    <a:bodyPr/>
                    <a:lstStyle/>
                    <a:p>
                      <a:endParaRPr lang="en-US"/>
                    </a:p>
                  </a:txBody>
                  <a:tcPr/>
                </a:tc>
                <a:tc hMerge="1" vMerge="1">
                  <a:txBody>
                    <a:bodyPr/>
                    <a:lstStyle/>
                    <a:p>
                      <a:endParaRPr lang="en-US"/>
                    </a:p>
                  </a:txBody>
                  <a:tcPr/>
                </a:tc>
                <a:tc>
                  <a:txBody>
                    <a:bodyPr/>
                    <a:lstStyle/>
                    <a:p>
                      <a:pPr algn="ctr" fontAlgn="ctr"/>
                      <a:r>
                        <a:rPr lang="en-US" sz="1200" b="0" i="0" u="none" strike="noStrike" dirty="0">
                          <a:solidFill>
                            <a:srgbClr val="000000"/>
                          </a:solidFill>
                          <a:effectLst/>
                          <a:latin typeface="Times New Roman"/>
                        </a:rPr>
                        <a:t>Historical Inflation Average</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Times New Roman"/>
                        </a:rPr>
                        <a:t>Yes</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Times New Roman"/>
                        </a:rPr>
                        <a:t>2014Q1</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Times New Roman"/>
                        </a:rPr>
                        <a:t>150 bps</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17784">
                <a:tc gridSpan="3">
                  <a:txBody>
                    <a:bodyPr/>
                    <a:lstStyle/>
                    <a:p>
                      <a:pPr algn="ctr" fontAlgn="ctr"/>
                      <a:r>
                        <a:rPr lang="en-US" sz="1200" b="0" i="0" u="none" strike="noStrike" dirty="0">
                          <a:solidFill>
                            <a:srgbClr val="000000"/>
                          </a:solidFill>
                          <a:effectLst/>
                          <a:latin typeface="Times New Roman"/>
                        </a:rPr>
                        <a:t>Modified Taylor Rule</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1200" b="0" i="0" u="none" strike="noStrike" dirty="0">
                          <a:solidFill>
                            <a:srgbClr val="000000"/>
                          </a:solidFill>
                          <a:effectLst/>
                          <a:latin typeface="Times New Roman"/>
                        </a:rPr>
                        <a:t>Yes</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Times New Roman"/>
                        </a:rPr>
                        <a:t>2013Q4 - 2014Q1</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Times New Roman"/>
                        </a:rPr>
                        <a:t>110bps : 120bps</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17784">
                <a:tc rowSpan="2">
                  <a:txBody>
                    <a:bodyPr/>
                    <a:lstStyle/>
                    <a:p>
                      <a:pPr algn="ctr" fontAlgn="ctr"/>
                      <a:r>
                        <a:rPr lang="en-US" sz="1200" b="0" i="0" u="none" strike="noStrike" dirty="0">
                          <a:solidFill>
                            <a:srgbClr val="000000"/>
                          </a:solidFill>
                          <a:effectLst/>
                          <a:latin typeface="Times New Roman"/>
                        </a:rPr>
                        <a:t>Taylor Rule adjusted for imperfect control over the domestic money market</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1200" b="0" i="0" u="none" strike="noStrike" dirty="0" err="1" smtClean="0">
                          <a:solidFill>
                            <a:srgbClr val="000000"/>
                          </a:solidFill>
                          <a:effectLst/>
                          <a:latin typeface="Times New Roman"/>
                        </a:rPr>
                        <a:t>W</a:t>
                      </a:r>
                      <a:r>
                        <a:rPr lang="en-US" sz="1200" b="0" i="0" u="none" strike="noStrike" baseline="-25000" dirty="0" err="1" smtClean="0">
                          <a:solidFill>
                            <a:srgbClr val="000000"/>
                          </a:solidFill>
                          <a:effectLst/>
                          <a:latin typeface="Times New Roman"/>
                        </a:rPr>
                        <a:t>Inflation</a:t>
                      </a:r>
                      <a:r>
                        <a:rPr lang="en-US" sz="1200" b="0" i="0" u="none" strike="noStrike" dirty="0" smtClean="0">
                          <a:solidFill>
                            <a:srgbClr val="000000"/>
                          </a:solidFill>
                          <a:effectLst/>
                          <a:latin typeface="Times New Roman"/>
                        </a:rPr>
                        <a:t>= 1.5</a:t>
                      </a:r>
                    </a:p>
                    <a:p>
                      <a:pPr algn="ctr" fontAlgn="ctr"/>
                      <a:r>
                        <a:rPr lang="en-US" sz="1200" b="0" i="0" u="none" strike="noStrike" dirty="0" smtClean="0">
                          <a:solidFill>
                            <a:srgbClr val="000000"/>
                          </a:solidFill>
                          <a:effectLst/>
                          <a:latin typeface="Times New Roman"/>
                        </a:rPr>
                        <a:t>W</a:t>
                      </a:r>
                      <a:r>
                        <a:rPr lang="en-US" sz="1200" b="0" i="0" u="none" strike="noStrike" baseline="-25000" dirty="0" smtClean="0">
                          <a:solidFill>
                            <a:srgbClr val="000000"/>
                          </a:solidFill>
                          <a:effectLst/>
                          <a:latin typeface="Times New Roman"/>
                        </a:rPr>
                        <a:t>GDP</a:t>
                      </a:r>
                      <a:r>
                        <a:rPr lang="en-US" sz="1200" b="0" i="0" u="none" strike="noStrike" dirty="0" smtClean="0">
                          <a:solidFill>
                            <a:srgbClr val="000000"/>
                          </a:solidFill>
                          <a:effectLst/>
                          <a:latin typeface="Times New Roman"/>
                        </a:rPr>
                        <a:t> = 0.3</a:t>
                      </a:r>
                      <a:endParaRPr lang="en-US" sz="1200" b="0" i="0" u="none" strike="noStrike" dirty="0">
                        <a:solidFill>
                          <a:srgbClr val="000000"/>
                        </a:solidFill>
                        <a:effectLst/>
                        <a:latin typeface="Times New Roman"/>
                      </a:endParaRP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1200" b="0" i="0" u="none" strike="noStrike" dirty="0">
                          <a:solidFill>
                            <a:srgbClr val="000000"/>
                          </a:solidFill>
                          <a:effectLst/>
                          <a:latin typeface="Times New Roman"/>
                        </a:rPr>
                        <a:t>Yes</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Times New Roman"/>
                        </a:rPr>
                        <a:t>2013Q4 - 2014Q1</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Times New Roman"/>
                        </a:rPr>
                        <a:t>21bps : 56 bps</a:t>
                      </a: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17784">
                <a:tc vMerge="1">
                  <a:txBody>
                    <a:bodyPr/>
                    <a:lstStyle/>
                    <a:p>
                      <a:pPr algn="ctr" fontAlgn="ctr"/>
                      <a:endParaRPr lang="en-US" sz="1200" b="0" i="0" u="none" strike="noStrike" dirty="0">
                        <a:solidFill>
                          <a:srgbClr val="000000"/>
                        </a:solidFill>
                        <a:effectLst/>
                        <a:latin typeface="Times New Roman"/>
                      </a:endParaRP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1200" b="0" i="0" u="none" strike="noStrike" dirty="0" err="1" smtClean="0">
                          <a:solidFill>
                            <a:srgbClr val="000000"/>
                          </a:solidFill>
                          <a:effectLst/>
                          <a:latin typeface="Times New Roman"/>
                        </a:rPr>
                        <a:t>W</a:t>
                      </a:r>
                      <a:r>
                        <a:rPr lang="en-US" sz="1200" b="0" i="0" u="none" strike="noStrike" baseline="-25000" dirty="0" err="1" smtClean="0">
                          <a:solidFill>
                            <a:srgbClr val="000000"/>
                          </a:solidFill>
                          <a:effectLst/>
                          <a:latin typeface="Times New Roman"/>
                        </a:rPr>
                        <a:t>Inflation</a:t>
                      </a:r>
                      <a:r>
                        <a:rPr lang="en-US" sz="1200" b="0" i="0" u="none" strike="noStrike" dirty="0" smtClean="0">
                          <a:solidFill>
                            <a:srgbClr val="000000"/>
                          </a:solidFill>
                          <a:effectLst/>
                          <a:latin typeface="Times New Roman"/>
                        </a:rPr>
                        <a:t>= 0.5</a:t>
                      </a:r>
                    </a:p>
                    <a:p>
                      <a:pPr algn="ctr" fontAlgn="ctr"/>
                      <a:r>
                        <a:rPr lang="en-US" sz="1200" b="0" i="0" u="none" strike="noStrike" dirty="0" smtClean="0">
                          <a:solidFill>
                            <a:srgbClr val="000000"/>
                          </a:solidFill>
                          <a:effectLst/>
                          <a:latin typeface="Times New Roman"/>
                        </a:rPr>
                        <a:t>W</a:t>
                      </a:r>
                      <a:r>
                        <a:rPr lang="en-US" sz="1200" b="0" i="0" u="none" strike="noStrike" baseline="-25000" dirty="0" smtClean="0">
                          <a:solidFill>
                            <a:srgbClr val="000000"/>
                          </a:solidFill>
                          <a:effectLst/>
                          <a:latin typeface="Times New Roman"/>
                        </a:rPr>
                        <a:t>GDP</a:t>
                      </a:r>
                      <a:r>
                        <a:rPr lang="en-US" sz="1200" b="0" i="0" u="none" strike="noStrike" dirty="0" smtClean="0">
                          <a:solidFill>
                            <a:srgbClr val="000000"/>
                          </a:solidFill>
                          <a:effectLst/>
                          <a:latin typeface="Times New Roman"/>
                        </a:rPr>
                        <a:t> = 0.5</a:t>
                      </a:r>
                      <a:endParaRPr lang="en-US" sz="1200" b="0" i="0" u="none" strike="noStrike" dirty="0">
                        <a:solidFill>
                          <a:srgbClr val="000000"/>
                        </a:solidFill>
                        <a:effectLst/>
                        <a:latin typeface="Times New Roman"/>
                      </a:endParaRP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1200" b="0" i="0" u="none" strike="noStrike" dirty="0" smtClean="0">
                          <a:solidFill>
                            <a:srgbClr val="000000"/>
                          </a:solidFill>
                          <a:effectLst/>
                          <a:latin typeface="Times New Roman"/>
                        </a:rPr>
                        <a:t>Yes</a:t>
                      </a:r>
                      <a:endParaRPr lang="en-US" sz="1200" b="0" i="0" u="none" strike="noStrike" dirty="0">
                        <a:solidFill>
                          <a:srgbClr val="000000"/>
                        </a:solidFill>
                        <a:effectLst/>
                        <a:latin typeface="Times New Roman"/>
                      </a:endParaRP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Times New Roman"/>
                        </a:rPr>
                        <a:t>2013Q4 - 2014Q1</a:t>
                      </a:r>
                    </a:p>
                    <a:p>
                      <a:pPr algn="ctr" fontAlgn="ctr"/>
                      <a:endParaRPr lang="en-US" sz="1200" b="0" i="0" u="none" strike="noStrike" dirty="0">
                        <a:solidFill>
                          <a:srgbClr val="000000"/>
                        </a:solidFill>
                        <a:effectLst/>
                        <a:latin typeface="Times New Roman"/>
                      </a:endParaRP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smtClean="0">
                          <a:solidFill>
                            <a:srgbClr val="000000"/>
                          </a:solidFill>
                          <a:effectLst/>
                          <a:latin typeface="Times New Roman"/>
                        </a:rPr>
                        <a:t>18 bps :</a:t>
                      </a:r>
                      <a:r>
                        <a:rPr lang="en-US" sz="1200" b="0" i="0" u="none" strike="noStrike" baseline="0" dirty="0" smtClean="0">
                          <a:solidFill>
                            <a:srgbClr val="000000"/>
                          </a:solidFill>
                          <a:effectLst/>
                          <a:latin typeface="Times New Roman"/>
                        </a:rPr>
                        <a:t> 60 bps</a:t>
                      </a:r>
                      <a:endParaRPr lang="en-US" sz="1200" b="0" i="0" u="none" strike="noStrike" dirty="0">
                        <a:solidFill>
                          <a:srgbClr val="000000"/>
                        </a:solidFill>
                        <a:effectLst/>
                        <a:latin typeface="Times New Roman"/>
                      </a:endParaRPr>
                    </a:p>
                  </a:txBody>
                  <a:tcPr marL="8510" marR="8510" marT="8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43774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00400"/>
            <a:ext cx="7010400" cy="1219200"/>
          </a:xfrm>
        </p:spPr>
        <p:txBody>
          <a:bodyPr>
            <a:normAutofit fontScale="47500" lnSpcReduction="20000"/>
          </a:bodyPr>
          <a:lstStyle/>
          <a:p>
            <a:pPr marL="0" indent="0" algn="ctr">
              <a:buNone/>
            </a:pPr>
            <a:endParaRPr lang="en-US" sz="5400" dirty="0" smtClean="0"/>
          </a:p>
          <a:p>
            <a:pPr marL="0" indent="0" algn="ctr">
              <a:buNone/>
            </a:pPr>
            <a:r>
              <a:rPr lang="en-US" sz="5900" b="1" i="1" dirty="0">
                <a:ea typeface="+mj-ea"/>
                <a:cs typeface="+mj-cs"/>
              </a:rPr>
              <a:t>Turnaround in monetary policy </a:t>
            </a:r>
            <a:r>
              <a:rPr lang="en-US" sz="5900" b="1" i="1" dirty="0" smtClean="0">
                <a:ea typeface="+mj-ea"/>
                <a:cs typeface="+mj-cs"/>
              </a:rPr>
              <a:t>globally has </a:t>
            </a:r>
            <a:r>
              <a:rPr lang="en-US" sz="5900" b="1" i="1" dirty="0">
                <a:ea typeface="+mj-ea"/>
                <a:cs typeface="+mj-cs"/>
              </a:rPr>
              <a:t>already started</a:t>
            </a:r>
          </a:p>
        </p:txBody>
      </p:sp>
      <p:sp>
        <p:nvSpPr>
          <p:cNvPr id="4" name="Slide Number Placeholder 3"/>
          <p:cNvSpPr>
            <a:spLocks noGrp="1"/>
          </p:cNvSpPr>
          <p:nvPr>
            <p:ph type="sldNum" sz="quarter" idx="12"/>
          </p:nvPr>
        </p:nvSpPr>
        <p:spPr/>
        <p:txBody>
          <a:bodyPr/>
          <a:lstStyle/>
          <a:p>
            <a:fld id="{C43B7111-B0D8-4CC7-B949-192A2EAAC7BE}" type="slidenum">
              <a:rPr lang="en-US" smtClean="0"/>
              <a:pPr/>
              <a:t>2</a:t>
            </a:fld>
            <a:endParaRPr lang="en-US" dirty="0"/>
          </a:p>
        </p:txBody>
      </p:sp>
    </p:spTree>
    <p:extLst>
      <p:ext uri="{BB962C8B-B14F-4D97-AF65-F5344CB8AC3E}">
        <p14:creationId xmlns:p14="http://schemas.microsoft.com/office/powerpoint/2010/main" val="1352083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Where could the “normal” interest rate be?</a:t>
            </a:r>
            <a:endParaRPr lang="en-GB" sz="3600" b="1" dirty="0"/>
          </a:p>
        </p:txBody>
      </p:sp>
      <p:sp>
        <p:nvSpPr>
          <p:cNvPr id="3" name="Content Placeholder 2"/>
          <p:cNvSpPr>
            <a:spLocks noGrp="1"/>
          </p:cNvSpPr>
          <p:nvPr>
            <p:ph idx="1"/>
          </p:nvPr>
        </p:nvSpPr>
        <p:spPr/>
        <p:txBody>
          <a:bodyPr>
            <a:normAutofit/>
          </a:bodyPr>
          <a:lstStyle/>
          <a:p>
            <a:r>
              <a:rPr lang="en-US" sz="2200" dirty="0" smtClean="0"/>
              <a:t>Taylor Rule provides an estimate of how the policy rate must adjust to growth and inflation outcomes but does not provide a view of where the Long-run “normal” rate could be.</a:t>
            </a:r>
          </a:p>
          <a:p>
            <a:r>
              <a:rPr lang="en-US" sz="2200" dirty="0" smtClean="0"/>
              <a:t>There is an emerging view that the long-run “normal” rate could be around the Long-run average growth rate of Nominal GDP.</a:t>
            </a:r>
          </a:p>
          <a:p>
            <a:r>
              <a:rPr lang="en-US" sz="2200" dirty="0" smtClean="0"/>
              <a:t>Mauritius’ Average  Nominal GDP growth has been as follows:</a:t>
            </a:r>
          </a:p>
          <a:p>
            <a:pPr lvl="1"/>
            <a:r>
              <a:rPr lang="en-US" sz="2200" dirty="0"/>
              <a:t>Period 2000-2005: </a:t>
            </a:r>
            <a:r>
              <a:rPr lang="en-US" sz="2200" dirty="0" smtClean="0"/>
              <a:t>9.8%</a:t>
            </a:r>
            <a:endParaRPr lang="en-US" sz="2200" dirty="0"/>
          </a:p>
          <a:p>
            <a:pPr lvl="1"/>
            <a:r>
              <a:rPr lang="en-US" sz="2200" dirty="0"/>
              <a:t>Period </a:t>
            </a:r>
            <a:r>
              <a:rPr lang="en-US" sz="2200" dirty="0" smtClean="0"/>
              <a:t>2006-2010: 9.4%</a:t>
            </a:r>
            <a:endParaRPr lang="en-US" sz="2200" dirty="0"/>
          </a:p>
          <a:p>
            <a:pPr lvl="1"/>
            <a:r>
              <a:rPr lang="en-US" sz="2200" dirty="0"/>
              <a:t>Period 2011-2014</a:t>
            </a:r>
            <a:r>
              <a:rPr lang="en-US" sz="2200" baseline="30000" dirty="0"/>
              <a:t>e</a:t>
            </a:r>
            <a:r>
              <a:rPr lang="en-US" sz="2200" dirty="0"/>
              <a:t>: 6.7%</a:t>
            </a:r>
            <a:endParaRPr lang="en-GB" sz="2200" dirty="0"/>
          </a:p>
          <a:p>
            <a:r>
              <a:rPr lang="en-US" sz="2200" dirty="0" smtClean="0"/>
              <a:t>We need not target the 6.7% since it is a long-run estimate, but we have a sense of where we need to bring the interest rate.</a:t>
            </a:r>
          </a:p>
          <a:p>
            <a:r>
              <a:rPr lang="en-US" sz="2200" dirty="0" smtClean="0"/>
              <a:t>The “normal” interest rate may be in the range of 4.65% and 6.7%. </a:t>
            </a:r>
          </a:p>
        </p:txBody>
      </p:sp>
      <p:sp>
        <p:nvSpPr>
          <p:cNvPr id="4" name="Slide Number Placeholder 3"/>
          <p:cNvSpPr>
            <a:spLocks noGrp="1"/>
          </p:cNvSpPr>
          <p:nvPr>
            <p:ph type="sldNum" sz="quarter" idx="12"/>
          </p:nvPr>
        </p:nvSpPr>
        <p:spPr/>
        <p:txBody>
          <a:bodyPr/>
          <a:lstStyle/>
          <a:p>
            <a:fld id="{C43B7111-B0D8-4CC7-B949-192A2EAAC7BE}" type="slidenum">
              <a:rPr lang="en-US" smtClean="0"/>
              <a:pPr/>
              <a:t>20</a:t>
            </a:fld>
            <a:endParaRPr lang="en-US"/>
          </a:p>
        </p:txBody>
      </p:sp>
    </p:spTree>
    <p:extLst>
      <p:ext uri="{BB962C8B-B14F-4D97-AF65-F5344CB8AC3E}">
        <p14:creationId xmlns:p14="http://schemas.microsoft.com/office/powerpoint/2010/main" val="423525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The Key Repo Rate currently at its lowest …</a:t>
            </a:r>
            <a:endParaRPr lang="en-GB" sz="3600" b="1"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21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0579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10609" y="2057400"/>
            <a:ext cx="4343400" cy="1200329"/>
          </a:xfrm>
          <a:prstGeom prst="rect">
            <a:avLst/>
          </a:prstGeom>
          <a:noFill/>
        </p:spPr>
        <p:txBody>
          <a:bodyPr wrap="square" rtlCol="0">
            <a:spAutoFit/>
          </a:bodyPr>
          <a:lstStyle/>
          <a:p>
            <a:r>
              <a:rPr lang="en-US" b="1" i="1" dirty="0" smtClean="0"/>
              <a:t>We need a smooth exit strategy to avoid policy surprises…</a:t>
            </a:r>
          </a:p>
          <a:p>
            <a:r>
              <a:rPr lang="en-US" b="1" i="1" dirty="0" smtClean="0"/>
              <a:t>Better choose the exit at our pace than being forced on a path…</a:t>
            </a:r>
            <a:endParaRPr lang="en-GB" b="1" i="1" dirty="0"/>
          </a:p>
        </p:txBody>
      </p:sp>
    </p:spTree>
    <p:extLst>
      <p:ext uri="{BB962C8B-B14F-4D97-AF65-F5344CB8AC3E}">
        <p14:creationId xmlns:p14="http://schemas.microsoft.com/office/powerpoint/2010/main" val="3003869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Why normalise Interest rate?</a:t>
            </a:r>
            <a:endParaRPr lang="en-GB" sz="3600" b="1" dirty="0"/>
          </a:p>
        </p:txBody>
      </p:sp>
      <p:sp>
        <p:nvSpPr>
          <p:cNvPr id="3" name="Content Placeholder 2"/>
          <p:cNvSpPr>
            <a:spLocks noGrp="1"/>
          </p:cNvSpPr>
          <p:nvPr>
            <p:ph idx="1"/>
          </p:nvPr>
        </p:nvSpPr>
        <p:spPr>
          <a:xfrm>
            <a:off x="228600" y="1066800"/>
            <a:ext cx="8534400" cy="5334000"/>
          </a:xfrm>
        </p:spPr>
        <p:txBody>
          <a:bodyPr>
            <a:normAutofit fontScale="92500"/>
          </a:bodyPr>
          <a:lstStyle/>
          <a:p>
            <a:r>
              <a:rPr lang="en-US" dirty="0" smtClean="0"/>
              <a:t>Turnaround in monetary policy has already started globally</a:t>
            </a:r>
          </a:p>
          <a:p>
            <a:r>
              <a:rPr lang="en-US" dirty="0" smtClean="0"/>
              <a:t>Smooth </a:t>
            </a:r>
            <a:r>
              <a:rPr lang="en-US" dirty="0"/>
              <a:t>exit strategy from the current accommodative monetary </a:t>
            </a:r>
            <a:r>
              <a:rPr lang="en-US" dirty="0" smtClean="0"/>
              <a:t>policy</a:t>
            </a:r>
          </a:p>
          <a:p>
            <a:r>
              <a:rPr lang="en-US" dirty="0" smtClean="0"/>
              <a:t>Normalising economic activity and risk </a:t>
            </a:r>
            <a:r>
              <a:rPr lang="en-US" dirty="0"/>
              <a:t>appetite worldwide</a:t>
            </a:r>
            <a:endParaRPr lang="en-US" dirty="0" smtClean="0"/>
          </a:p>
          <a:p>
            <a:r>
              <a:rPr lang="en-US" dirty="0" smtClean="0"/>
              <a:t>To avoid repeating the mistakes that led us to the global financial crisis</a:t>
            </a:r>
          </a:p>
          <a:p>
            <a:r>
              <a:rPr lang="en-US" dirty="0" smtClean="0"/>
              <a:t>Better balance the trade-off between current and future outcomes</a:t>
            </a:r>
          </a:p>
          <a:p>
            <a:r>
              <a:rPr lang="en-US" dirty="0" smtClean="0"/>
              <a:t>Excess liquidity could to some extent be the repercussions of excessive cheap credit flowing into non-productive sectors</a:t>
            </a:r>
          </a:p>
          <a:p>
            <a:r>
              <a:rPr lang="en-US" dirty="0" smtClean="0"/>
              <a:t>Need to correct for emerging macroeconomic imbalance</a:t>
            </a:r>
          </a:p>
          <a:p>
            <a:r>
              <a:rPr lang="en-US" dirty="0" smtClean="0"/>
              <a:t>Incentivise Savings to redress consumption pattern</a:t>
            </a:r>
          </a:p>
          <a:p>
            <a:pPr marL="0" indent="0">
              <a:buNone/>
            </a:pPr>
            <a:endParaRPr lang="en-US" dirty="0" smtClean="0"/>
          </a:p>
        </p:txBody>
      </p:sp>
      <p:sp>
        <p:nvSpPr>
          <p:cNvPr id="4" name="Slide Number Placeholder 3"/>
          <p:cNvSpPr>
            <a:spLocks noGrp="1"/>
          </p:cNvSpPr>
          <p:nvPr>
            <p:ph type="sldNum" sz="quarter" idx="12"/>
          </p:nvPr>
        </p:nvSpPr>
        <p:spPr/>
        <p:txBody>
          <a:bodyPr/>
          <a:lstStyle/>
          <a:p>
            <a:fld id="{C43B7111-B0D8-4CC7-B949-192A2EAAC7BE}" type="slidenum">
              <a:rPr lang="en-US" smtClean="0"/>
              <a:pPr/>
              <a:t>22</a:t>
            </a:fld>
            <a:endParaRPr lang="en-US"/>
          </a:p>
        </p:txBody>
      </p:sp>
    </p:spTree>
    <p:extLst>
      <p:ext uri="{BB962C8B-B14F-4D97-AF65-F5344CB8AC3E}">
        <p14:creationId xmlns:p14="http://schemas.microsoft.com/office/powerpoint/2010/main" val="230875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Why normalise Interest rate?</a:t>
            </a:r>
            <a:endParaRPr lang="en-GB" sz="3600" b="1" dirty="0"/>
          </a:p>
        </p:txBody>
      </p:sp>
      <p:sp>
        <p:nvSpPr>
          <p:cNvPr id="3" name="Content Placeholder 2"/>
          <p:cNvSpPr>
            <a:spLocks noGrp="1"/>
          </p:cNvSpPr>
          <p:nvPr>
            <p:ph idx="1"/>
          </p:nvPr>
        </p:nvSpPr>
        <p:spPr>
          <a:xfrm>
            <a:off x="228600" y="1371600"/>
            <a:ext cx="8534400" cy="5029200"/>
          </a:xfrm>
        </p:spPr>
        <p:txBody>
          <a:bodyPr>
            <a:normAutofit/>
          </a:bodyPr>
          <a:lstStyle/>
          <a:p>
            <a:pPr>
              <a:lnSpc>
                <a:spcPct val="100000"/>
              </a:lnSpc>
            </a:pPr>
            <a:r>
              <a:rPr lang="en-US" sz="2600" dirty="0" smtClean="0"/>
              <a:t>Restore </a:t>
            </a:r>
            <a:r>
              <a:rPr lang="en-US" sz="2600" dirty="0"/>
              <a:t>the mandated influence </a:t>
            </a:r>
            <a:r>
              <a:rPr lang="en-US" sz="2600" dirty="0" smtClean="0"/>
              <a:t>of the Monetary Authority on the banking sector.</a:t>
            </a:r>
            <a:endParaRPr lang="en-US" sz="2600" dirty="0"/>
          </a:p>
          <a:p>
            <a:pPr>
              <a:lnSpc>
                <a:spcPct val="100000"/>
              </a:lnSpc>
            </a:pPr>
            <a:r>
              <a:rPr lang="en-US" sz="2600" dirty="0" smtClean="0"/>
              <a:t>Management of expectations and financial stability are increasingly important for long-run price stability</a:t>
            </a:r>
          </a:p>
          <a:p>
            <a:pPr>
              <a:lnSpc>
                <a:spcPct val="100000"/>
              </a:lnSpc>
            </a:pPr>
            <a:r>
              <a:rPr lang="en-US" sz="2600" dirty="0" smtClean="0"/>
              <a:t>The policy direction has considerable impact on expectations and concurrently on economic behaviour and hence macroeconomic outcomes</a:t>
            </a:r>
          </a:p>
          <a:p>
            <a:pPr>
              <a:lnSpc>
                <a:spcPct val="100000"/>
              </a:lnSpc>
            </a:pPr>
            <a:r>
              <a:rPr lang="en-US" sz="2600" dirty="0"/>
              <a:t>We need to give economic agents a direction of where future interest rate would most likely be to void out potential macroeconomic imbalance.</a:t>
            </a:r>
          </a:p>
        </p:txBody>
      </p:sp>
      <p:sp>
        <p:nvSpPr>
          <p:cNvPr id="4" name="Slide Number Placeholder 3"/>
          <p:cNvSpPr>
            <a:spLocks noGrp="1"/>
          </p:cNvSpPr>
          <p:nvPr>
            <p:ph type="sldNum" sz="quarter" idx="12"/>
          </p:nvPr>
        </p:nvSpPr>
        <p:spPr/>
        <p:txBody>
          <a:bodyPr/>
          <a:lstStyle/>
          <a:p>
            <a:fld id="{C43B7111-B0D8-4CC7-B949-192A2EAAC7BE}" type="slidenum">
              <a:rPr lang="en-US" smtClean="0"/>
              <a:pPr/>
              <a:t>23</a:t>
            </a:fld>
            <a:endParaRPr lang="en-US"/>
          </a:p>
        </p:txBody>
      </p:sp>
    </p:spTree>
    <p:extLst>
      <p:ext uri="{BB962C8B-B14F-4D97-AF65-F5344CB8AC3E}">
        <p14:creationId xmlns:p14="http://schemas.microsoft.com/office/powerpoint/2010/main" val="115780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114800"/>
            <a:ext cx="6858000" cy="842962"/>
          </a:xfrm>
        </p:spPr>
        <p:txBody>
          <a:bodyPr/>
          <a:lstStyle/>
          <a:p>
            <a:r>
              <a:rPr lang="en-US" dirty="0" smtClean="0"/>
              <a:t>Thank you</a:t>
            </a:r>
            <a:endParaRPr lang="en-GB" dirty="0"/>
          </a:p>
        </p:txBody>
      </p:sp>
    </p:spTree>
    <p:extLst>
      <p:ext uri="{BB962C8B-B14F-4D97-AF65-F5344CB8AC3E}">
        <p14:creationId xmlns:p14="http://schemas.microsoft.com/office/powerpoint/2010/main" val="2799437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Turnaround in Monetary Policy</a:t>
            </a:r>
            <a:endParaRPr lang="en-GB" sz="3600" b="1" dirty="0"/>
          </a:p>
        </p:txBody>
      </p:sp>
      <p:sp>
        <p:nvSpPr>
          <p:cNvPr id="3" name="Content Placeholder 2"/>
          <p:cNvSpPr>
            <a:spLocks noGrp="1"/>
          </p:cNvSpPr>
          <p:nvPr>
            <p:ph idx="1"/>
          </p:nvPr>
        </p:nvSpPr>
        <p:spPr>
          <a:xfrm>
            <a:off x="0" y="1371600"/>
            <a:ext cx="3352800" cy="4953000"/>
          </a:xfrm>
        </p:spPr>
        <p:txBody>
          <a:bodyPr>
            <a:normAutofit/>
          </a:bodyPr>
          <a:lstStyle/>
          <a:p>
            <a:r>
              <a:rPr lang="en-US" sz="2000" dirty="0" smtClean="0"/>
              <a:t>Several countries have already provided the tightening direction.</a:t>
            </a:r>
          </a:p>
          <a:p>
            <a:endParaRPr lang="en-US" sz="2000" dirty="0"/>
          </a:p>
          <a:p>
            <a:r>
              <a:rPr lang="en-US" sz="2000" dirty="0" smtClean="0"/>
              <a:t>Many countries are concerned about the impact of persistent low interest rate  on asset prices.</a:t>
            </a:r>
          </a:p>
          <a:p>
            <a:endParaRPr lang="en-US" sz="2000" dirty="0"/>
          </a:p>
          <a:p>
            <a:r>
              <a:rPr lang="en-US" sz="2000" dirty="0" smtClean="0"/>
              <a:t>Emerging countries are adapting to the turnaround in monetary policy and preparing their exit and restoring currency stability.</a:t>
            </a:r>
            <a:endParaRPr lang="en-GB" sz="2000"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3</a:t>
            </a:fld>
            <a:endParaRPr lang="en-US"/>
          </a:p>
        </p:txBody>
      </p:sp>
      <p:sp>
        <p:nvSpPr>
          <p:cNvPr id="5" name="TextBox 4"/>
          <p:cNvSpPr txBox="1"/>
          <p:nvPr/>
        </p:nvSpPr>
        <p:spPr>
          <a:xfrm>
            <a:off x="2209800" y="6539948"/>
            <a:ext cx="5943600" cy="338554"/>
          </a:xfrm>
          <a:prstGeom prst="rect">
            <a:avLst/>
          </a:prstGeom>
          <a:noFill/>
        </p:spPr>
        <p:txBody>
          <a:bodyPr wrap="square" rtlCol="0">
            <a:spAutoFit/>
          </a:bodyPr>
          <a:lstStyle/>
          <a:p>
            <a:r>
              <a:rPr lang="en-US" sz="1600" dirty="0" smtClean="0"/>
              <a:t>Source: </a:t>
            </a:r>
            <a:r>
              <a:rPr lang="en-US" sz="1600" dirty="0" smtClean="0">
                <a:hlinkClick r:id="rId2"/>
              </a:rPr>
              <a:t>www.tradingeconomics.com</a:t>
            </a:r>
            <a:r>
              <a:rPr lang="en-US" sz="1600" dirty="0" smtClean="0"/>
              <a:t>, </a:t>
            </a:r>
            <a:r>
              <a:rPr lang="en-US" sz="1600" dirty="0" smtClean="0">
                <a:hlinkClick r:id="rId3"/>
              </a:rPr>
              <a:t>www.cbrates.com</a:t>
            </a:r>
            <a:endParaRPr lang="en-GB" sz="16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990600"/>
            <a:ext cx="54864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06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 in US and UK…</a:t>
            </a:r>
            <a:endParaRPr lang="en-GB" sz="3600" b="1" dirty="0"/>
          </a:p>
        </p:txBody>
      </p:sp>
      <p:sp>
        <p:nvSpPr>
          <p:cNvPr id="3" name="Content Placeholder 2"/>
          <p:cNvSpPr>
            <a:spLocks noGrp="1"/>
          </p:cNvSpPr>
          <p:nvPr>
            <p:ph idx="1"/>
          </p:nvPr>
        </p:nvSpPr>
        <p:spPr/>
        <p:txBody>
          <a:bodyPr>
            <a:normAutofit/>
          </a:bodyPr>
          <a:lstStyle/>
          <a:p>
            <a:r>
              <a:rPr lang="en-US" sz="2400" dirty="0"/>
              <a:t>US Fed has been proceeding with its QE tapering </a:t>
            </a:r>
            <a:r>
              <a:rPr lang="en-US" sz="2400" dirty="0" smtClean="0"/>
              <a:t>at the pace decided at the December 2013 FOMC meeting. </a:t>
            </a:r>
            <a:endParaRPr lang="en-US" sz="2400" dirty="0"/>
          </a:p>
          <a:p>
            <a:r>
              <a:rPr lang="en-US" sz="2400" dirty="0"/>
              <a:t>The US has the advantage of its currency and a continuum of innovations (shale gas innovation in US has </a:t>
            </a:r>
            <a:r>
              <a:rPr lang="en-US" sz="2400" dirty="0" smtClean="0"/>
              <a:t>helped the US </a:t>
            </a:r>
            <a:r>
              <a:rPr lang="en-US" sz="2400" dirty="0"/>
              <a:t>cut current account deficit by 50%) to continue with low interest rate, but not all countries can have this luxury.</a:t>
            </a:r>
          </a:p>
          <a:p>
            <a:r>
              <a:rPr lang="en-US" sz="2400" dirty="0"/>
              <a:t>In the UK, market has been pricing a hike in interest rate sooner than expected – but Governor Carney is deferring the hike as much as possible.</a:t>
            </a:r>
          </a:p>
          <a:p>
            <a:r>
              <a:rPr lang="en-US" sz="2400" dirty="0"/>
              <a:t>But, housing prices have been a concern, the QE was modified to reach out SMEs, Macroprudential measures have been introduced and UK Chancellor’s recent budget focus on incentivising SAVERS.</a:t>
            </a:r>
          </a:p>
          <a:p>
            <a:endParaRPr lang="en-GB"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4</a:t>
            </a:fld>
            <a:endParaRPr lang="en-US"/>
          </a:p>
        </p:txBody>
      </p:sp>
    </p:spTree>
    <p:extLst>
      <p:ext uri="{BB962C8B-B14F-4D97-AF65-F5344CB8AC3E}">
        <p14:creationId xmlns:p14="http://schemas.microsoft.com/office/powerpoint/2010/main" val="23184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00400"/>
            <a:ext cx="7010400" cy="1219200"/>
          </a:xfrm>
        </p:spPr>
        <p:txBody>
          <a:bodyPr>
            <a:normAutofit fontScale="47500" lnSpcReduction="20000"/>
          </a:bodyPr>
          <a:lstStyle/>
          <a:p>
            <a:pPr marL="0" indent="0" algn="ctr">
              <a:buNone/>
            </a:pPr>
            <a:endParaRPr lang="en-US" sz="5400" dirty="0" smtClean="0"/>
          </a:p>
          <a:p>
            <a:pPr marL="0" indent="0" algn="ctr">
              <a:buNone/>
            </a:pPr>
            <a:r>
              <a:rPr lang="en-US" sz="5900" b="1" i="1" dirty="0">
                <a:ea typeface="+mj-ea"/>
                <a:cs typeface="+mj-cs"/>
              </a:rPr>
              <a:t>Normalising economic activity worldwide and rising risk appetite</a:t>
            </a:r>
          </a:p>
        </p:txBody>
      </p:sp>
      <p:sp>
        <p:nvSpPr>
          <p:cNvPr id="4" name="Slide Number Placeholder 3"/>
          <p:cNvSpPr>
            <a:spLocks noGrp="1"/>
          </p:cNvSpPr>
          <p:nvPr>
            <p:ph type="sldNum" sz="quarter" idx="12"/>
          </p:nvPr>
        </p:nvSpPr>
        <p:spPr/>
        <p:txBody>
          <a:bodyPr/>
          <a:lstStyle/>
          <a:p>
            <a:fld id="{C43B7111-B0D8-4CC7-B949-192A2EAAC7BE}" type="slidenum">
              <a:rPr lang="en-US" smtClean="0"/>
              <a:pPr/>
              <a:t>5</a:t>
            </a:fld>
            <a:endParaRPr lang="en-US" dirty="0"/>
          </a:p>
        </p:txBody>
      </p:sp>
    </p:spTree>
    <p:extLst>
      <p:ext uri="{BB962C8B-B14F-4D97-AF65-F5344CB8AC3E}">
        <p14:creationId xmlns:p14="http://schemas.microsoft.com/office/powerpoint/2010/main" val="1749480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Global Economy</a:t>
            </a:r>
            <a:endParaRPr lang="en-US" sz="3600" b="1" dirty="0"/>
          </a:p>
        </p:txBody>
      </p:sp>
      <p:sp>
        <p:nvSpPr>
          <p:cNvPr id="3" name="Content Placeholder 2"/>
          <p:cNvSpPr>
            <a:spLocks noGrp="1"/>
          </p:cNvSpPr>
          <p:nvPr>
            <p:ph idx="1"/>
          </p:nvPr>
        </p:nvSpPr>
        <p:spPr>
          <a:xfrm>
            <a:off x="228600" y="1066800"/>
            <a:ext cx="8686800" cy="5334000"/>
          </a:xfrm>
        </p:spPr>
        <p:txBody>
          <a:bodyPr>
            <a:normAutofit fontScale="77500" lnSpcReduction="20000"/>
          </a:bodyPr>
          <a:lstStyle/>
          <a:p>
            <a:r>
              <a:rPr lang="en-US" dirty="0" smtClean="0"/>
              <a:t>Globally, risk appetite is growing as a number of uncertainties have either been resolved or are being tackled by a relatively swifter policy response.</a:t>
            </a:r>
          </a:p>
          <a:p>
            <a:r>
              <a:rPr lang="en-US" dirty="0" smtClean="0"/>
              <a:t>Advanced economies improvements are better sustained.</a:t>
            </a:r>
          </a:p>
          <a:p>
            <a:r>
              <a:rPr lang="en-US" dirty="0" smtClean="0"/>
              <a:t>The US and UK economy have already made good progress, in particular with respect to the labour market and asset prices.</a:t>
            </a:r>
          </a:p>
          <a:p>
            <a:r>
              <a:rPr lang="en-US" dirty="0" smtClean="0"/>
              <a:t>In the euro area, while growth has improved, entrenched deflationary conditions are new concerns. But, they are specific to the euro area.  Several risk factors in the euro area have been eliminated.</a:t>
            </a:r>
          </a:p>
          <a:p>
            <a:r>
              <a:rPr lang="en-US" dirty="0" smtClean="0"/>
              <a:t>Although Emerging economies have moderated, the pick-up in capital flows and return to exchange rate stability suggest emerging countries’ growth could be firmer ahead.</a:t>
            </a:r>
          </a:p>
          <a:p>
            <a:r>
              <a:rPr lang="en-US" dirty="0" smtClean="0"/>
              <a:t>Improvement in Advance economies can also be expected to have positive spillover effects on emerging economies</a:t>
            </a:r>
          </a:p>
          <a:p>
            <a:r>
              <a:rPr lang="en-US" dirty="0"/>
              <a:t>In China, </a:t>
            </a:r>
            <a:r>
              <a:rPr lang="en-US" dirty="0" smtClean="0"/>
              <a:t>development of domestic market can be expected to stabilise the moderating growth.</a:t>
            </a:r>
            <a:endParaRPr lang="en-US" dirty="0"/>
          </a:p>
          <a:p>
            <a:r>
              <a:rPr lang="en-US" dirty="0" smtClean="0"/>
              <a:t>Positive outlook on India, benefiting from stabilized exchange rate and improved business sentiment with the new leadership in place.</a:t>
            </a:r>
          </a:p>
          <a:p>
            <a:pPr marL="0" indent="0">
              <a:buNone/>
            </a:pPr>
            <a:endParaRPr lang="en-US"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6</a:t>
            </a:fld>
            <a:endParaRPr lang="en-US" dirty="0"/>
          </a:p>
        </p:txBody>
      </p:sp>
    </p:spTree>
    <p:extLst>
      <p:ext uri="{BB962C8B-B14F-4D97-AF65-F5344CB8AC3E}">
        <p14:creationId xmlns:p14="http://schemas.microsoft.com/office/powerpoint/2010/main" val="906900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Global Economy – a few highlights …</a:t>
            </a:r>
            <a:endParaRPr lang="en-GB" sz="3600" b="1"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7</a:t>
            </a:fld>
            <a:endParaRPr lang="en-US"/>
          </a:p>
        </p:txBody>
      </p:sp>
      <p:sp>
        <p:nvSpPr>
          <p:cNvPr id="3" name="TextBox 2"/>
          <p:cNvSpPr txBox="1"/>
          <p:nvPr/>
        </p:nvSpPr>
        <p:spPr>
          <a:xfrm>
            <a:off x="3048000" y="6553201"/>
            <a:ext cx="4343400" cy="338554"/>
          </a:xfrm>
          <a:prstGeom prst="rect">
            <a:avLst/>
          </a:prstGeom>
          <a:noFill/>
        </p:spPr>
        <p:txBody>
          <a:bodyPr wrap="square" rtlCol="0">
            <a:spAutoFit/>
          </a:bodyPr>
          <a:lstStyle/>
          <a:p>
            <a:r>
              <a:rPr lang="en-US" sz="1600" dirty="0" smtClean="0"/>
              <a:t>Source: Institute of International Finance</a:t>
            </a:r>
            <a:endParaRPr lang="en-GB" sz="16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4343400" cy="4807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86200"/>
            <a:ext cx="4183172" cy="252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43000"/>
            <a:ext cx="4183171" cy="255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990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Normalising risk appetite globally as a result of reduction in uncertainties…</a:t>
            </a:r>
            <a:endParaRPr lang="en-GB" sz="3600" b="1"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33" y="4038600"/>
            <a:ext cx="3828267"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33" y="1080870"/>
            <a:ext cx="382826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43400" y="1600200"/>
            <a:ext cx="4343400" cy="4524315"/>
          </a:xfrm>
          <a:prstGeom prst="rect">
            <a:avLst/>
          </a:prstGeom>
          <a:noFill/>
        </p:spPr>
        <p:txBody>
          <a:bodyPr wrap="square" rtlCol="0">
            <a:spAutoFit/>
          </a:bodyPr>
          <a:lstStyle/>
          <a:p>
            <a:pPr marL="457200" indent="-457200">
              <a:buFont typeface="Arial" pitchFamily="34" charset="0"/>
              <a:buChar char="•"/>
            </a:pPr>
            <a:r>
              <a:rPr lang="en-US" sz="2400" dirty="0" smtClean="0"/>
              <a:t>Significant reduction in bond spreads observed.</a:t>
            </a:r>
          </a:p>
          <a:p>
            <a:pPr marL="457200" indent="-457200">
              <a:buFont typeface="Arial" pitchFamily="34" charset="0"/>
              <a:buChar char="•"/>
            </a:pPr>
            <a:r>
              <a:rPr lang="en-US" sz="2400" dirty="0" smtClean="0"/>
              <a:t>Currency volatility has also come down.</a:t>
            </a:r>
          </a:p>
          <a:p>
            <a:pPr marL="457200" indent="-457200">
              <a:buFont typeface="Arial" pitchFamily="34" charset="0"/>
              <a:buChar char="•"/>
            </a:pPr>
            <a:r>
              <a:rPr lang="en-US" sz="2400" dirty="0" smtClean="0"/>
              <a:t>Risk premium is on a downward trend as  a result of less uncertainties while risk appetite is growing.</a:t>
            </a:r>
          </a:p>
          <a:p>
            <a:pPr marL="457200" indent="-457200">
              <a:buFont typeface="Arial" pitchFamily="34" charset="0"/>
              <a:buChar char="•"/>
            </a:pPr>
            <a:r>
              <a:rPr lang="en-US" sz="2400" dirty="0" smtClean="0"/>
              <a:t>Asset </a:t>
            </a:r>
            <a:r>
              <a:rPr lang="en-US" sz="2400" dirty="0"/>
              <a:t>prices </a:t>
            </a:r>
            <a:r>
              <a:rPr lang="en-US" sz="2400" dirty="0" smtClean="0"/>
              <a:t>need to be </a:t>
            </a:r>
            <a:r>
              <a:rPr lang="en-US" sz="2400" dirty="0"/>
              <a:t>better monitored and considered in the decision-making process.</a:t>
            </a:r>
            <a:endParaRPr lang="en-GB" sz="2400" dirty="0"/>
          </a:p>
        </p:txBody>
      </p:sp>
      <p:sp>
        <p:nvSpPr>
          <p:cNvPr id="8" name="TextBox 7"/>
          <p:cNvSpPr txBox="1"/>
          <p:nvPr/>
        </p:nvSpPr>
        <p:spPr>
          <a:xfrm>
            <a:off x="3048000" y="6553201"/>
            <a:ext cx="4343400" cy="338554"/>
          </a:xfrm>
          <a:prstGeom prst="rect">
            <a:avLst/>
          </a:prstGeom>
          <a:noFill/>
        </p:spPr>
        <p:txBody>
          <a:bodyPr wrap="square" rtlCol="0">
            <a:spAutoFit/>
          </a:bodyPr>
          <a:lstStyle/>
          <a:p>
            <a:r>
              <a:rPr lang="en-US" sz="1600" dirty="0" smtClean="0"/>
              <a:t>Source: Institute of International Finance</a:t>
            </a:r>
            <a:endParaRPr lang="en-GB" sz="1600" dirty="0"/>
          </a:p>
        </p:txBody>
      </p:sp>
    </p:spTree>
    <p:extLst>
      <p:ext uri="{BB962C8B-B14F-4D97-AF65-F5344CB8AC3E}">
        <p14:creationId xmlns:p14="http://schemas.microsoft.com/office/powerpoint/2010/main" val="1230984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Banks at the core of economic activities have improved substantially …</a:t>
            </a:r>
            <a:endParaRPr lang="en-GB" sz="3600" b="1" dirty="0"/>
          </a:p>
        </p:txBody>
      </p:sp>
      <p:sp>
        <p:nvSpPr>
          <p:cNvPr id="4" name="Slide Number Placeholder 3"/>
          <p:cNvSpPr>
            <a:spLocks noGrp="1"/>
          </p:cNvSpPr>
          <p:nvPr>
            <p:ph type="sldNum" sz="quarter" idx="12"/>
          </p:nvPr>
        </p:nvSpPr>
        <p:spPr/>
        <p:txBody>
          <a:bodyPr/>
          <a:lstStyle/>
          <a:p>
            <a:fld id="{C43B7111-B0D8-4CC7-B949-192A2EAAC7BE}" type="slidenum">
              <a:rPr lang="en-US" smtClean="0"/>
              <a:pPr/>
              <a:t>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143000"/>
            <a:ext cx="8791576"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8000" y="6553201"/>
            <a:ext cx="4343400" cy="338554"/>
          </a:xfrm>
          <a:prstGeom prst="rect">
            <a:avLst/>
          </a:prstGeom>
          <a:noFill/>
        </p:spPr>
        <p:txBody>
          <a:bodyPr wrap="square" rtlCol="0">
            <a:spAutoFit/>
          </a:bodyPr>
          <a:lstStyle/>
          <a:p>
            <a:r>
              <a:rPr lang="en-US" sz="1600" dirty="0" smtClean="0"/>
              <a:t>Source: Institute of International Finance</a:t>
            </a:r>
            <a:endParaRPr lang="en-GB" sz="1600" dirty="0"/>
          </a:p>
        </p:txBody>
      </p:sp>
    </p:spTree>
    <p:extLst>
      <p:ext uri="{BB962C8B-B14F-4D97-AF65-F5344CB8AC3E}">
        <p14:creationId xmlns:p14="http://schemas.microsoft.com/office/powerpoint/2010/main" val="985040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6781</TotalTime>
  <Words>1615</Words>
  <Application>Microsoft Office PowerPoint</Application>
  <PresentationFormat>On-screen Show (4:3)</PresentationFormat>
  <Paragraphs>164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Custom Design</vt:lpstr>
      <vt:lpstr>The need for interest rate normalisation given the changing global setting</vt:lpstr>
      <vt:lpstr>PowerPoint Presentation</vt:lpstr>
      <vt:lpstr>Turnaround in Monetary Policy</vt:lpstr>
      <vt:lpstr>… in US and UK…</vt:lpstr>
      <vt:lpstr>PowerPoint Presentation</vt:lpstr>
      <vt:lpstr>Global Economy</vt:lpstr>
      <vt:lpstr>Global Economy – a few highlights …</vt:lpstr>
      <vt:lpstr>Normalising risk appetite globally as a result of reduction in uncertainties…</vt:lpstr>
      <vt:lpstr>Banks at the core of economic activities have improved substantially …</vt:lpstr>
      <vt:lpstr>Lower risks factors in the Euro Area …</vt:lpstr>
      <vt:lpstr>Capital flows to Emerging Economies – No more under pressure </vt:lpstr>
      <vt:lpstr>PowerPoint Presentation</vt:lpstr>
      <vt:lpstr>Some experts: “…normalise before it is too late…”</vt:lpstr>
      <vt:lpstr>Investment and Credit Allocation…</vt:lpstr>
      <vt:lpstr>Excess liquidity and Interest Rate</vt:lpstr>
      <vt:lpstr>SEMDEX and Liquidity Management..</vt:lpstr>
      <vt:lpstr>Terms of trade, Credit/GDP and Savings</vt:lpstr>
      <vt:lpstr>Persistent divergence within the MPC … inappropriate signal to the market.</vt:lpstr>
      <vt:lpstr>Summary of findings on Taylor Rule application presented at last MPC</vt:lpstr>
      <vt:lpstr>Where could the “normal” interest rate be?</vt:lpstr>
      <vt:lpstr>The Key Repo Rate currently at its lowest …</vt:lpstr>
      <vt:lpstr>Why normalise Interest rate?</vt:lpstr>
      <vt:lpstr>Why normalise Interest rate?</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Ranjeet Kallychurn</dc:creator>
  <cp:lastModifiedBy>Dooneshsingh Audit</cp:lastModifiedBy>
  <cp:revision>509</cp:revision>
  <cp:lastPrinted>2014-07-10T09:22:30Z</cp:lastPrinted>
  <dcterms:created xsi:type="dcterms:W3CDTF">2013-06-04T05:01:13Z</dcterms:created>
  <dcterms:modified xsi:type="dcterms:W3CDTF">2014-07-24T07:07:37Z</dcterms:modified>
</cp:coreProperties>
</file>