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1" r:id="rId1"/>
    <p:sldMasterId id="2147483654" r:id="rId2"/>
    <p:sldMasterId id="2147483657" r:id="rId3"/>
  </p:sldMasterIdLst>
  <p:notesMasterIdLst>
    <p:notesMasterId r:id="rId14"/>
  </p:notesMasterIdLst>
  <p:handoutMasterIdLst>
    <p:handoutMasterId r:id="rId15"/>
  </p:handoutMasterIdLst>
  <p:sldIdLst>
    <p:sldId id="386" r:id="rId4"/>
    <p:sldId id="385" r:id="rId5"/>
    <p:sldId id="376" r:id="rId6"/>
    <p:sldId id="379" r:id="rId7"/>
    <p:sldId id="377" r:id="rId8"/>
    <p:sldId id="382" r:id="rId9"/>
    <p:sldId id="380" r:id="rId10"/>
    <p:sldId id="381" r:id="rId11"/>
    <p:sldId id="383" r:id="rId12"/>
    <p:sldId id="375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A9C1"/>
    <a:srgbClr val="C0D1DE"/>
    <a:srgbClr val="043D6A"/>
    <a:srgbClr val="6F97B5"/>
    <a:srgbClr val="4C7594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6" autoAdjust="0"/>
    <p:restoredTop sz="94614" autoAdjust="0"/>
  </p:normalViewPr>
  <p:slideViewPr>
    <p:cSldViewPr>
      <p:cViewPr varScale="1">
        <p:scale>
          <a:sx n="87" d="100"/>
          <a:sy n="87" d="100"/>
        </p:scale>
        <p:origin x="-11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DA14F-20D6-4239-A64A-E5A581E4081F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CA2BA-822F-4FE5-9BF7-2A9835749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1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792A4-9617-4361-B64A-6E852077F2F6}" type="datetimeFigureOut">
              <a:rPr lang="en-GB" smtClean="0"/>
              <a:t>28/07/2014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2C9CA-09E2-4ECD-9569-998C6D5D0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33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2C9CA-09E2-4ECD-9569-998C6D5D0FC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675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C0D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500438"/>
            <a:ext cx="6858000" cy="842962"/>
          </a:xfrm>
        </p:spPr>
        <p:txBody>
          <a:bodyPr anchor="b">
            <a:noAutofit/>
          </a:bodyPr>
          <a:lstStyle>
            <a:lvl1pPr algn="ctr">
              <a:defRPr sz="4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97438"/>
            <a:ext cx="6858000" cy="5889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783" y="862552"/>
            <a:ext cx="2350434" cy="233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0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89A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1"/>
            <a:ext cx="7886700" cy="952500"/>
          </a:xfrm>
        </p:spPr>
        <p:txBody>
          <a:bodyPr/>
          <a:lstStyle>
            <a:lvl1pPr algn="ctr">
              <a:defRPr>
                <a:solidFill>
                  <a:srgbClr val="FFC000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029200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  <a:lvl2pPr>
              <a:defRPr>
                <a:solidFill>
                  <a:srgbClr val="FFC000"/>
                </a:solidFill>
              </a:defRPr>
            </a:lvl2pPr>
            <a:lvl3pPr>
              <a:defRPr>
                <a:solidFill>
                  <a:srgbClr val="FFC000"/>
                </a:solidFill>
              </a:defRPr>
            </a:lvl3pPr>
            <a:lvl4pPr>
              <a:defRPr>
                <a:solidFill>
                  <a:srgbClr val="FFC000"/>
                </a:solidFill>
              </a:defRPr>
            </a:lvl4pPr>
            <a:lvl5pPr>
              <a:defRPr>
                <a:solidFill>
                  <a:srgbClr val="FFC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3500"/>
            <a:ext cx="823814" cy="817732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H="1">
            <a:off x="0" y="952500"/>
            <a:ext cx="9144000" cy="0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0" y="6553200"/>
            <a:ext cx="9144000" cy="0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0" y="6552839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1" kern="120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</a:t>
            </a:r>
            <a:r>
              <a:rPr lang="en-US" sz="1400" i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 of Mauritius</a:t>
            </a:r>
            <a:endParaRPr lang="en-US" sz="1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001000" y="21336"/>
            <a:ext cx="990600" cy="880364"/>
          </a:xfrm>
          <a:prstGeom prst="rect">
            <a:avLst/>
          </a:prstGeom>
          <a:solidFill>
            <a:srgbClr val="89A9C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6934200" y="6556474"/>
            <a:ext cx="2057400" cy="307777"/>
          </a:xfrm>
          <a:noFill/>
        </p:spPr>
        <p:txBody>
          <a:bodyPr wrap="square" rtlCol="0">
            <a:spAutoFit/>
          </a:bodyPr>
          <a:lstStyle>
            <a:lvl1pPr algn="r">
              <a:defRPr lang="en-US" sz="1400" b="0" i="1" smtClean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43B7111-B0D8-4CC7-B949-192A2EAAC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5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C0D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500438"/>
            <a:ext cx="6858000" cy="842962"/>
          </a:xfrm>
        </p:spPr>
        <p:txBody>
          <a:bodyPr anchor="b">
            <a:noAutofit/>
          </a:bodyPr>
          <a:lstStyle>
            <a:lvl1pPr algn="ctr">
              <a:defRPr sz="4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97438"/>
            <a:ext cx="6858000" cy="5889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783" y="862552"/>
            <a:ext cx="2350434" cy="233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1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89A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1"/>
            <a:ext cx="7886700" cy="9525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02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3500"/>
            <a:ext cx="823814" cy="817732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H="1">
            <a:off x="0" y="952500"/>
            <a:ext cx="9144000" cy="0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0" y="6553200"/>
            <a:ext cx="9144000" cy="0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0" y="6552839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Bank of Mauritius</a:t>
            </a:r>
            <a:endParaRPr lang="en-US" sz="1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001000" y="21336"/>
            <a:ext cx="990600" cy="880364"/>
          </a:xfrm>
          <a:prstGeom prst="rect">
            <a:avLst/>
          </a:prstGeom>
          <a:solidFill>
            <a:srgbClr val="89A9C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84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C0D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500438"/>
            <a:ext cx="6858000" cy="842962"/>
          </a:xfrm>
        </p:spPr>
        <p:txBody>
          <a:bodyPr anchor="b">
            <a:noAutofit/>
          </a:bodyPr>
          <a:lstStyle>
            <a:lvl1pPr algn="ctr">
              <a:defRPr sz="4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97438"/>
            <a:ext cx="6858000" cy="5889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783" y="862552"/>
            <a:ext cx="2350434" cy="233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601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89A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1"/>
            <a:ext cx="7886700" cy="9525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02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3500"/>
            <a:ext cx="823814" cy="817732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H="1">
            <a:off x="0" y="952500"/>
            <a:ext cx="9144000" cy="0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0" y="6553200"/>
            <a:ext cx="9144000" cy="0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0" y="6552839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Bank of Mauritius</a:t>
            </a:r>
            <a:endParaRPr lang="en-US" sz="1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001000" y="21336"/>
            <a:ext cx="990600" cy="880364"/>
          </a:xfrm>
          <a:prstGeom prst="rect">
            <a:avLst/>
          </a:prstGeom>
          <a:solidFill>
            <a:srgbClr val="89A9C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BF95-6A2B-4CAF-BD6F-E51B314B44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6934200" y="6556474"/>
            <a:ext cx="2057400" cy="307777"/>
          </a:xfrm>
          <a:noFill/>
        </p:spPr>
        <p:txBody>
          <a:bodyPr wrap="square" rtlCol="0">
            <a:spAutoFit/>
          </a:bodyPr>
          <a:lstStyle>
            <a:lvl1pPr algn="r">
              <a:defRPr lang="en-US" sz="1400" b="0" i="1" smtClean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43B7111-B0D8-4CC7-B949-192A2EAAC7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819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92C7-D4FE-40FC-8F4A-2F73359F67DE}" type="datetime1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B7111-B0D8-4CC7-B949-192A2EAAC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7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B7111-B0D8-4CC7-B949-192A2EAAC7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244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92C7-D4FE-40FC-8F4A-2F73359F67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B7111-B0D8-4CC7-B949-192A2EAAC7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34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Monetary Policy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43400"/>
            <a:ext cx="6858000" cy="588962"/>
          </a:xfrm>
        </p:spPr>
        <p:txBody>
          <a:bodyPr/>
          <a:lstStyle/>
          <a:p>
            <a:r>
              <a:rPr lang="en-US" sz="2800" b="1" dirty="0" smtClean="0">
                <a:solidFill>
                  <a:prstClr val="black"/>
                </a:solidFill>
                <a:ea typeface="+mj-ea"/>
                <a:cs typeface="+mj-cs"/>
              </a:rPr>
              <a:t>GDP </a:t>
            </a:r>
            <a:r>
              <a:rPr lang="en-US" sz="2800" b="1" dirty="0">
                <a:solidFill>
                  <a:prstClr val="black"/>
                </a:solidFill>
                <a:ea typeface="+mj-ea"/>
                <a:cs typeface="+mj-cs"/>
              </a:rPr>
              <a:t>growth and Inflation Outlook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43000" y="5181600"/>
            <a:ext cx="68580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>
                <a:solidFill>
                  <a:prstClr val="black"/>
                </a:solidFill>
              </a:rPr>
              <a:t>Dr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A. </a:t>
            </a:r>
            <a:r>
              <a:rPr lang="en-US" sz="2000" dirty="0" err="1" smtClean="0">
                <a:solidFill>
                  <a:prstClr val="black"/>
                </a:solidFill>
              </a:rPr>
              <a:t>Aubeeluck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 smtClean="0">
                <a:solidFill>
                  <a:prstClr val="black"/>
                </a:solidFill>
              </a:rPr>
              <a:t>Head - Economic </a:t>
            </a:r>
            <a:r>
              <a:rPr lang="en-US" sz="2000" dirty="0">
                <a:solidFill>
                  <a:prstClr val="black"/>
                </a:solidFill>
              </a:rPr>
              <a:t>Research </a:t>
            </a:r>
            <a:r>
              <a:rPr lang="en-US" sz="2000" dirty="0" smtClean="0">
                <a:solidFill>
                  <a:prstClr val="black"/>
                </a:solidFill>
              </a:rPr>
              <a:t>Division)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 smtClean="0">
                <a:solidFill>
                  <a:prstClr val="black"/>
                </a:solidFill>
              </a:rPr>
              <a:t>and </a:t>
            </a:r>
          </a:p>
          <a:p>
            <a:r>
              <a:rPr lang="en-US" sz="2000" dirty="0" err="1" smtClean="0">
                <a:solidFill>
                  <a:prstClr val="black"/>
                </a:solidFill>
              </a:rPr>
              <a:t>Dr</a:t>
            </a:r>
            <a:r>
              <a:rPr lang="en-US" sz="2000" dirty="0" smtClean="0">
                <a:solidFill>
                  <a:prstClr val="black"/>
                </a:solidFill>
              </a:rPr>
              <a:t> A. Madhou (Chief - Economic Research Division)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14 July 2014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13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111-B0D8-4CC7-B949-192A2EAAC7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2514600"/>
            <a:ext cx="655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Georgia" panose="02040502050405020303" pitchFamily="18" charset="0"/>
              </a:rPr>
              <a:t>Thank you</a:t>
            </a:r>
            <a:endParaRPr lang="en-US" sz="6000" b="1" dirty="0">
              <a:solidFill>
                <a:schemeClr val="accent4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 smtClean="0">
                <a:solidFill>
                  <a:srgbClr val="FFC000"/>
                </a:solidFill>
                <a:latin typeface="Georgia" pitchFamily="18" charset="0"/>
              </a:rPr>
              <a:t>Technical Specifications</a:t>
            </a:r>
            <a:endParaRPr lang="en-US" sz="3600" dirty="0">
              <a:solidFill>
                <a:srgbClr val="FFC000"/>
              </a:solidFill>
              <a:latin typeface="Georg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endParaRPr lang="en-US" dirty="0">
                  <a:latin typeface="Georgia" pitchFamily="18" charset="0"/>
                </a:endParaRP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r>
                  <a:rPr lang="en-US" dirty="0">
                    <a:latin typeface="Georgia" pitchFamily="18" charset="0"/>
                  </a:rPr>
                  <a:t>Current forecasts are based on FPAS (v.2011) and new satellite </a:t>
                </a:r>
                <a:r>
                  <a:rPr lang="en-US" dirty="0" smtClean="0">
                    <a:latin typeface="Georgia" pitchFamily="18" charset="0"/>
                  </a:rPr>
                  <a:t>models</a:t>
                </a: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endParaRPr lang="en-US" dirty="0">
                  <a:latin typeface="Georgia" pitchFamily="18" charset="0"/>
                </a:endParaRP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r>
                  <a:rPr lang="en-US" dirty="0" smtClean="0">
                    <a:latin typeface="Georgia" pitchFamily="18" charset="0"/>
                  </a:rPr>
                  <a:t>Limitations of FPAS (v.2011): </a:t>
                </a:r>
                <a:r>
                  <a:rPr lang="en-US" dirty="0">
                    <a:latin typeface="Georgia" pitchFamily="18" charset="0"/>
                  </a:rPr>
                  <a:t>U</a:t>
                </a:r>
                <a:r>
                  <a:rPr lang="en-US" dirty="0" smtClean="0">
                    <a:latin typeface="Georgia" pitchFamily="18" charset="0"/>
                  </a:rPr>
                  <a:t>ncalibrated, inadequate </a:t>
                </a:r>
                <a:r>
                  <a:rPr lang="en-US" dirty="0" err="1" smtClean="0">
                    <a:latin typeface="Georgia" pitchFamily="18" charset="0"/>
                  </a:rPr>
                  <a:t>behavioural</a:t>
                </a:r>
                <a:r>
                  <a:rPr lang="en-US" dirty="0" smtClean="0">
                    <a:latin typeface="Georgia" pitchFamily="18" charset="0"/>
                  </a:rPr>
                  <a:t> equations (No proxy for excess liquidity)</a:t>
                </a: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endParaRPr lang="en-US" dirty="0">
                  <a:latin typeface="Georgia" pitchFamily="18" charset="0"/>
                </a:endParaRP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r>
                  <a:rPr lang="en-US" dirty="0" smtClean="0">
                    <a:latin typeface="Georgia" pitchFamily="18" charset="0"/>
                  </a:rPr>
                  <a:t>Satellite models such as inflation ARIMA, inflation VAR and GDP factor have produced high forecast errors</a:t>
                </a: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endParaRPr lang="en-US" dirty="0">
                  <a:latin typeface="Georgia" pitchFamily="18" charset="0"/>
                </a:endParaRP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r>
                  <a:rPr lang="en-US" dirty="0" smtClean="0">
                    <a:latin typeface="Georgia" pitchFamily="18" charset="0"/>
                  </a:rPr>
                  <a:t>FPAS (v.2014) remains a work-in-progress [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>
                    <a:latin typeface="Georgia" pitchFamily="18" charset="0"/>
                  </a:rPr>
                  <a:t> of FPAS (v.2014) parameters have been calibrated]</a:t>
                </a: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endParaRPr lang="en-US" dirty="0">
                  <a:latin typeface="Georgia" pitchFamily="18" charset="0"/>
                </a:endParaRP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r>
                  <a:rPr lang="en-US" dirty="0" smtClean="0">
                    <a:latin typeface="Georgia" pitchFamily="18" charset="0"/>
                  </a:rPr>
                  <a:t>New satellite models such as inflation VECM and inflation BVAR have produced better results</a:t>
                </a: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endParaRPr lang="en-US" dirty="0">
                  <a:latin typeface="Georgia" pitchFamily="18" charset="0"/>
                </a:endParaRP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r>
                  <a:rPr lang="en-US" dirty="0" smtClean="0">
                    <a:latin typeface="Georgia" pitchFamily="18" charset="0"/>
                  </a:rPr>
                  <a:t>Development of GDP BVAR forecasting model is ongoing</a:t>
                </a:r>
              </a:p>
              <a:p>
                <a:pPr algn="just">
                  <a:buClr>
                    <a:schemeClr val="accent4"/>
                  </a:buClr>
                  <a:buFont typeface="Wingdings" pitchFamily="2" charset="2"/>
                  <a:buChar char="Ø"/>
                </a:pPr>
                <a:endParaRPr lang="en-US" dirty="0">
                  <a:latin typeface="Georgia" pitchFamily="18" charset="0"/>
                </a:endParaRPr>
              </a:p>
              <a:p>
                <a:pPr algn="just"/>
                <a:endParaRPr lang="en-US" sz="2000" i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587" r="-660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 txBox="1">
            <a:spLocks/>
          </p:cNvSpPr>
          <p:nvPr/>
        </p:nvSpPr>
        <p:spPr>
          <a:xfrm>
            <a:off x="6934200" y="6556474"/>
            <a:ext cx="2057400" cy="30777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en-US"/>
            </a:defPPr>
            <a:lvl1pPr algn="r">
              <a:defRPr lang="en-US" sz="1400" b="0" i="1" smtClean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43B7111-B0D8-4CC7-B949-192A2EAAC7BE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3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Global Output Growth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278183"/>
              </p:ext>
            </p:extLst>
          </p:nvPr>
        </p:nvGraphicFramePr>
        <p:xfrm>
          <a:off x="457200" y="1295400"/>
          <a:ext cx="8305798" cy="1676400"/>
        </p:xfrm>
        <a:graphic>
          <a:graphicData uri="http://schemas.openxmlformats.org/drawingml/2006/table">
            <a:tbl>
              <a:tblPr firstRow="1" firstCol="1" bandRow="1"/>
              <a:tblGrid>
                <a:gridCol w="2332068"/>
                <a:gridCol w="655215"/>
                <a:gridCol w="638522"/>
                <a:gridCol w="638522"/>
                <a:gridCol w="620994"/>
                <a:gridCol w="638522"/>
                <a:gridCol w="638522"/>
                <a:gridCol w="569245"/>
                <a:gridCol w="1574188"/>
              </a:tblGrid>
              <a:tr h="33528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2014E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2015E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2016-2018E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Bear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Base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Bull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Bear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Base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Bull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Global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4.6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Emerging Markets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4.6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111-B0D8-4CC7-B949-192A2EAAC7B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5221" y="3071700"/>
            <a:ext cx="4012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Source: Morgan Stanley Research (June 2014)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13" y="3603171"/>
            <a:ext cx="89395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accent4"/>
              </a:buClr>
              <a:buFont typeface="Wingdings" pitchFamily="2" charset="2"/>
              <a:buChar char="Ø"/>
            </a:pPr>
            <a:endParaRPr lang="en-US" dirty="0" smtClean="0">
              <a:latin typeface="Georgia" pitchFamily="18" charset="0"/>
              <a:cs typeface="Times New Roman" pitchFamily="18" charset="0"/>
            </a:endParaRPr>
          </a:p>
          <a:p>
            <a:pPr marL="285750" indent="-285750"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dirty="0" smtClean="0">
                <a:latin typeface="Georgia" pitchFamily="18" charset="0"/>
                <a:cs typeface="Times New Roman" pitchFamily="18" charset="0"/>
              </a:rPr>
              <a:t>World Bank global growth projections have been marked down from 3.2 percent in </a:t>
            </a:r>
          </a:p>
          <a:p>
            <a:pPr algn="just">
              <a:buClr>
                <a:schemeClr val="accent4"/>
              </a:buClr>
            </a:pPr>
            <a:r>
              <a:rPr lang="en-US" dirty="0" smtClean="0">
                <a:latin typeface="Georgia" pitchFamily="18" charset="0"/>
                <a:cs typeface="Times New Roman" pitchFamily="18" charset="0"/>
              </a:rPr>
              <a:t>January 2014 to 2.8 percent</a:t>
            </a:r>
          </a:p>
          <a:p>
            <a:pPr algn="just">
              <a:buClr>
                <a:schemeClr val="accent4"/>
              </a:buClr>
            </a:pPr>
            <a:endParaRPr lang="en-US" dirty="0" smtClean="0">
              <a:latin typeface="Georgia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Georgia" pitchFamily="18" charset="0"/>
              <a:cs typeface="Times New Roman" pitchFamily="18" charset="0"/>
            </a:endParaRPr>
          </a:p>
          <a:p>
            <a:pPr marL="285750" indent="-285750"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dirty="0" smtClean="0">
                <a:latin typeface="Georgia" pitchFamily="18" charset="0"/>
                <a:cs typeface="Times New Roman" pitchFamily="18" charset="0"/>
              </a:rPr>
              <a:t>Notwithstanding the early weaknesses, global growth is expected to pick up as the year progresses.</a:t>
            </a:r>
          </a:p>
          <a:p>
            <a:pPr marL="285750" indent="-285750" algn="just">
              <a:buClr>
                <a:schemeClr val="accent4"/>
              </a:buClr>
              <a:buFont typeface="Wingdings" pitchFamily="2" charset="2"/>
              <a:buChar char="Ø"/>
            </a:pPr>
            <a:endParaRPr lang="en-US" dirty="0">
              <a:latin typeface="Georgia" pitchFamily="18" charset="0"/>
              <a:cs typeface="Times New Roman" pitchFamily="18" charset="0"/>
            </a:endParaRPr>
          </a:p>
          <a:p>
            <a:pPr marL="285750" indent="-285750" algn="just">
              <a:buClr>
                <a:schemeClr val="accent4"/>
              </a:buClr>
              <a:buFont typeface="Wingdings" pitchFamily="2" charset="2"/>
              <a:buChar char="Ø"/>
            </a:pP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8884" y="3581400"/>
            <a:ext cx="8985116" cy="2514600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Assumptions for FPAS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Implicit </a:t>
            </a:r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inflation target is assumed to be 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4%</a:t>
            </a: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Potential </a:t>
            </a:r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output growth is assumed to be 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4.5%</a:t>
            </a: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Trend </a:t>
            </a:r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level of domestic real interest rate is 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1%</a:t>
            </a: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Trend </a:t>
            </a:r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change in the real exchange rate is -4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%</a:t>
            </a: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Trend </a:t>
            </a:r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level of foreign real interest rate is 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1%</a:t>
            </a: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Foreign </a:t>
            </a:r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inflation target is assumed to be 2%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111-B0D8-4CC7-B949-192A2EAAC7B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GDP Growth Forecast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143000"/>
            <a:ext cx="3657600" cy="3505200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accent4"/>
              </a:buClr>
              <a:buNone/>
            </a:pPr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GDP growth is projected to reach 3.7 percent in 2014Q3 and 4.1 percent in 2014Q4</a:t>
            </a: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Growth outlook for the year 2014: 3.4 – 3.6 percent</a:t>
            </a: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111-B0D8-4CC7-B949-192A2EAAC7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28600" y="1676400"/>
            <a:ext cx="4114800" cy="2743200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76400"/>
            <a:ext cx="4158315" cy="338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8600" y="52578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dirty="0">
                <a:latin typeface="Georgia" pitchFamily="18" charset="0"/>
              </a:rPr>
              <a:t>However, over the previous quarters, the forecast error of the core model has not been within tolerable </a:t>
            </a:r>
            <a:r>
              <a:rPr lang="en-US" dirty="0" smtClean="0">
                <a:latin typeface="Georgia" pitchFamily="18" charset="0"/>
              </a:rPr>
              <a:t>margins. The core model is presently being upgraded and remains a work –in-progress.</a:t>
            </a:r>
            <a:endParaRPr lang="en-US" dirty="0">
              <a:latin typeface="Georgia" pitchFamily="18" charset="0"/>
            </a:endParaRPr>
          </a:p>
          <a:p>
            <a:pPr algn="just"/>
            <a:endParaRPr lang="en-US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43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Medium-Term Forecasts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305800" cy="3505200"/>
          </a:xfrm>
        </p:spPr>
        <p:txBody>
          <a:bodyPr>
            <a:noAutofit/>
          </a:bodyPr>
          <a:lstStyle/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Georgia" pitchFamily="18" charset="0"/>
              </a:rPr>
              <a:t>The core model forecasts inflation </a:t>
            </a:r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to fluctuate within the 4-5 percent band throughout </a:t>
            </a:r>
            <a:r>
              <a:rPr lang="en-US" sz="2000" dirty="0">
                <a:solidFill>
                  <a:schemeClr val="tx1"/>
                </a:solidFill>
                <a:latin typeface="Georgia" pitchFamily="18" charset="0"/>
              </a:rPr>
              <a:t>the projected period</a:t>
            </a:r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Georgia" pitchFamily="18" charset="0"/>
              </a:rPr>
              <a:t>However, over the previous quarters, the forecast error of the core model has not been within tolerable </a:t>
            </a:r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margins. </a:t>
            </a:r>
            <a:r>
              <a:rPr lang="en-US" sz="2000" dirty="0">
                <a:solidFill>
                  <a:schemeClr val="tx1"/>
                </a:solidFill>
                <a:latin typeface="Georgia" pitchFamily="18" charset="0"/>
              </a:rPr>
              <a:t>The core model is presently being upgraded and remains a </a:t>
            </a:r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work-in-progress.</a:t>
            </a: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111-B0D8-4CC7-B949-192A2EAAC7BE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473059"/>
              </p:ext>
            </p:extLst>
          </p:nvPr>
        </p:nvGraphicFramePr>
        <p:xfrm>
          <a:off x="533400" y="1143000"/>
          <a:ext cx="7924799" cy="1447800"/>
        </p:xfrm>
        <a:graphic>
          <a:graphicData uri="http://schemas.openxmlformats.org/drawingml/2006/table">
            <a:tbl>
              <a:tblPr firstRow="1" firstCol="1" bandRow="1"/>
              <a:tblGrid>
                <a:gridCol w="1007256"/>
                <a:gridCol w="1118589"/>
                <a:gridCol w="985340"/>
                <a:gridCol w="985340"/>
                <a:gridCol w="985340"/>
                <a:gridCol w="985340"/>
                <a:gridCol w="985340"/>
                <a:gridCol w="872254"/>
              </a:tblGrid>
              <a:tr h="482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Variable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Frequency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2014Q3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2014Q4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2015Q1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2015Q2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2015Q3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2015Q4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CPI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(Y-o-y)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4.8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4.7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CPI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(Q-o-q)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4.5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4.6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4.5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4.4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7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1"/>
            <a:ext cx="8191500" cy="952500"/>
          </a:xfrm>
        </p:spPr>
        <p:txBody>
          <a:bodyPr>
            <a:noAutofit/>
          </a:bodyPr>
          <a:lstStyle/>
          <a:p>
            <a:r>
              <a:rPr lang="en-US" sz="3600" dirty="0"/>
              <a:t>Baseline </a:t>
            </a:r>
            <a:r>
              <a:rPr lang="en-US" sz="3600" dirty="0" smtClean="0"/>
              <a:t>Assumptions for                      VECM </a:t>
            </a:r>
            <a:r>
              <a:rPr lang="en-US" sz="3600" dirty="0"/>
              <a:t>&amp; BVAR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  <a:latin typeface="Georgia" pitchFamily="18" charset="0"/>
              </a:rPr>
              <a:t>Key </a:t>
            </a:r>
            <a:r>
              <a:rPr lang="en-GB" sz="2000" dirty="0">
                <a:solidFill>
                  <a:schemeClr val="tx1"/>
                </a:solidFill>
                <a:latin typeface="Georgia" pitchFamily="18" charset="0"/>
              </a:rPr>
              <a:t>Repo rate is assumed to remain </a:t>
            </a:r>
            <a:r>
              <a:rPr lang="en-GB" sz="2000" dirty="0" smtClean="0">
                <a:solidFill>
                  <a:schemeClr val="tx1"/>
                </a:solidFill>
                <a:latin typeface="Georgia" pitchFamily="18" charset="0"/>
              </a:rPr>
              <a:t>unchanged as at end of June 2014.</a:t>
            </a:r>
            <a:endParaRPr lang="en-US" sz="2000" dirty="0" smtClean="0">
              <a:solidFill>
                <a:schemeClr val="tx1"/>
              </a:solidFill>
              <a:latin typeface="Georgia" pitchFamily="18" charset="0"/>
            </a:endParaRPr>
          </a:p>
          <a:p>
            <a:pPr lvl="0" algn="just">
              <a:buClr>
                <a:schemeClr val="accent4"/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  <a:p>
            <a:pPr lvl="0"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  <a:latin typeface="Georgia" pitchFamily="18" charset="0"/>
              </a:rPr>
              <a:t>Three-month </a:t>
            </a:r>
            <a:r>
              <a:rPr lang="en-GB" sz="2000" dirty="0">
                <a:solidFill>
                  <a:schemeClr val="tx1"/>
                </a:solidFill>
                <a:latin typeface="Georgia" pitchFamily="18" charset="0"/>
              </a:rPr>
              <a:t>Treasury-bill is assumed to remain unchanged for the </a:t>
            </a:r>
            <a:r>
              <a:rPr lang="en-GB" sz="2000" dirty="0" smtClean="0">
                <a:solidFill>
                  <a:schemeClr val="tx1"/>
                </a:solidFill>
                <a:latin typeface="Georgia" pitchFamily="18" charset="0"/>
              </a:rPr>
              <a:t>months April to June.</a:t>
            </a:r>
            <a:endParaRPr lang="en-US" sz="2000" dirty="0" smtClean="0">
              <a:solidFill>
                <a:schemeClr val="tx1"/>
              </a:solidFill>
              <a:latin typeface="Georgia" pitchFamily="18" charset="0"/>
            </a:endParaRPr>
          </a:p>
          <a:p>
            <a:pPr lvl="0" algn="just">
              <a:buClr>
                <a:schemeClr val="accent4"/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  <a:p>
            <a:pPr lvl="0"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  <a:latin typeface="Georgia" pitchFamily="18" charset="0"/>
              </a:rPr>
              <a:t>CPI </a:t>
            </a:r>
            <a:r>
              <a:rPr lang="en-GB" sz="2000" dirty="0">
                <a:solidFill>
                  <a:schemeClr val="tx1"/>
                </a:solidFill>
                <a:latin typeface="Georgia" pitchFamily="18" charset="0"/>
              </a:rPr>
              <a:t>Europe is expected to grow at the rate of 0.7% as at 2014Q2 to 1.3% as at 2015Q3 (Reuters Poll</a:t>
            </a:r>
            <a:r>
              <a:rPr lang="en-GB" sz="2000" dirty="0" smtClean="0">
                <a:solidFill>
                  <a:schemeClr val="tx1"/>
                </a:solidFill>
                <a:latin typeface="Georgia" pitchFamily="18" charset="0"/>
              </a:rPr>
              <a:t>).</a:t>
            </a:r>
          </a:p>
          <a:p>
            <a:pPr lvl="0" algn="just">
              <a:buClr>
                <a:schemeClr val="accent4"/>
              </a:buClr>
              <a:buFont typeface="Wingdings" pitchFamily="2" charset="2"/>
              <a:buChar char="Ø"/>
            </a:pPr>
            <a:endParaRPr lang="en-GB" sz="20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GB" sz="2000" dirty="0">
                <a:solidFill>
                  <a:schemeClr val="tx1"/>
                </a:solidFill>
                <a:latin typeface="Georgia" pitchFamily="18" charset="0"/>
              </a:rPr>
              <a:t>Private sector credit is assumed to </a:t>
            </a:r>
            <a:r>
              <a:rPr lang="en-GB" sz="2000" dirty="0" smtClean="0">
                <a:solidFill>
                  <a:schemeClr val="tx1"/>
                </a:solidFill>
                <a:latin typeface="Georgia" pitchFamily="18" charset="0"/>
              </a:rPr>
              <a:t>grow at 2 percent monthly. </a:t>
            </a:r>
            <a:endParaRPr lang="en-US" sz="2000" dirty="0" smtClean="0">
              <a:solidFill>
                <a:schemeClr val="tx1"/>
              </a:solidFill>
              <a:latin typeface="Georgia" pitchFamily="18" charset="0"/>
            </a:endParaRPr>
          </a:p>
          <a:p>
            <a:pPr lvl="0" algn="just">
              <a:buClr>
                <a:schemeClr val="accent4"/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  <a:p>
            <a:pPr lvl="0"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  <a:latin typeface="Georgia" pitchFamily="18" charset="0"/>
              </a:rPr>
              <a:t>GDP </a:t>
            </a:r>
            <a:r>
              <a:rPr lang="en-GB" sz="2000" dirty="0">
                <a:solidFill>
                  <a:schemeClr val="tx1"/>
                </a:solidFill>
                <a:latin typeface="Georgia" pitchFamily="18" charset="0"/>
              </a:rPr>
              <a:t>Europe is projected to rise from 0.2% as at 2014Q2 to 0.4% by 2015Q3 (Reuters Poll).</a:t>
            </a:r>
            <a:r>
              <a:rPr lang="en-US" sz="2000" dirty="0">
                <a:solidFill>
                  <a:schemeClr val="tx1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111-B0D8-4CC7-B949-192A2EAAC7B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2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Near-Term Forecasts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111-B0D8-4CC7-B949-192A2EAAC7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44624"/>
              </p:ext>
            </p:extLst>
          </p:nvPr>
        </p:nvGraphicFramePr>
        <p:xfrm>
          <a:off x="1828800" y="1295400"/>
          <a:ext cx="5410200" cy="2057400"/>
        </p:xfrm>
        <a:graphic>
          <a:graphicData uri="http://schemas.openxmlformats.org/drawingml/2006/table">
            <a:tbl>
              <a:tblPr firstRow="1" firstCol="1" bandRow="1"/>
              <a:tblGrid>
                <a:gridCol w="1629292"/>
                <a:gridCol w="1893203"/>
                <a:gridCol w="1887705"/>
              </a:tblGrid>
              <a:tr h="654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Model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2014Q3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2014Q4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26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VECM 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3.6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3.7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01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BVAR</a:t>
                      </a:r>
                      <a:endParaRPr lang="en-US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3.5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3.3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1022931" y="3855936"/>
            <a:ext cx="7359069" cy="1554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The forecast results of the VECM and BVAR are robust for the 1</a:t>
            </a:r>
            <a:r>
              <a:rPr lang="en-US" sz="2000" baseline="30000" dirty="0" smtClean="0">
                <a:solidFill>
                  <a:schemeClr val="tx1"/>
                </a:solidFill>
                <a:latin typeface="Georgia" pitchFamily="18" charset="0"/>
              </a:rPr>
              <a:t>st</a:t>
            </a:r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 and 2</a:t>
            </a:r>
            <a:r>
              <a:rPr lang="en-US" sz="2000" baseline="30000" dirty="0" smtClean="0">
                <a:solidFill>
                  <a:schemeClr val="tx1"/>
                </a:solidFill>
                <a:latin typeface="Georgia" pitchFamily="18" charset="0"/>
              </a:rPr>
              <a:t>nd</a:t>
            </a:r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 quarters only.</a:t>
            </a: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In-sample forecast errors (RMSE) of VECM and BVAR have been relatively low.  </a:t>
            </a: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Clr>
                <a:schemeClr val="accent4"/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38200" y="3657600"/>
            <a:ext cx="7772400" cy="19050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3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Comparison of Forecasts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3151543"/>
              </p:ext>
            </p:extLst>
          </p:nvPr>
        </p:nvGraphicFramePr>
        <p:xfrm>
          <a:off x="304800" y="1066800"/>
          <a:ext cx="8763000" cy="5304400"/>
        </p:xfrm>
        <a:graphic>
          <a:graphicData uri="http://schemas.openxmlformats.org/drawingml/2006/table">
            <a:tbl>
              <a:tblPr firstRow="1" firstCol="1" bandRow="1"/>
              <a:tblGrid>
                <a:gridCol w="5246187"/>
                <a:gridCol w="1688428"/>
                <a:gridCol w="1828385"/>
              </a:tblGrid>
              <a:tr h="5373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Growth Forecast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Inflation Forecast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Domestic Agency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Bank of Mauritius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3.4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3.6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3.7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Statistics Mauritius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n.a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International Agencies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IMF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World Bank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n.a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Economist Intelligence Unit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3.8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African Economic Outlook (AFDB, OECD &amp; UNDP)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3.6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Private Sector (domestic)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Pluriconseil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3.3 - 3.6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4.0 - 4.4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KPMG (Mauritius)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3.8 - 4.0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n.a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Mauritius Commercial Bank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3.3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3.9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BDO Mauritius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3.8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4.5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MCCI 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Private Sector (foreign)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Capital Economics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4.0</a:t>
                      </a:r>
                      <a:endParaRPr lang="en-U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Range 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3.3 - 4.1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3.3 - 4.5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111-B0D8-4CC7-B949-192A2EAAC7B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754188" y="181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220788" y="1658938"/>
            <a:ext cx="3294985" cy="7937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3190</TotalTime>
  <Words>667</Words>
  <Application>Microsoft Office PowerPoint</Application>
  <PresentationFormat>On-screen Show (4:3)</PresentationFormat>
  <Paragraphs>203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Custom Design</vt:lpstr>
      <vt:lpstr>1_Custom Design</vt:lpstr>
      <vt:lpstr>2_Custom Design</vt:lpstr>
      <vt:lpstr>Monetary Policy Committee</vt:lpstr>
      <vt:lpstr>Technical Specifications</vt:lpstr>
      <vt:lpstr>Global Output Growth</vt:lpstr>
      <vt:lpstr>Assumptions for FPAS</vt:lpstr>
      <vt:lpstr>GDP Growth Forecast</vt:lpstr>
      <vt:lpstr>Medium-Term Forecasts</vt:lpstr>
      <vt:lpstr>Baseline Assumptions for                      VECM &amp; BVAR</vt:lpstr>
      <vt:lpstr>Near-Term Forecasts</vt:lpstr>
      <vt:lpstr>Comparison of Forecasts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Adarsh Juwaheer</dc:creator>
  <cp:lastModifiedBy>Feisal B K Sooklall</cp:lastModifiedBy>
  <cp:revision>194</cp:revision>
  <cp:lastPrinted>2014-07-28T07:30:12Z</cp:lastPrinted>
  <dcterms:created xsi:type="dcterms:W3CDTF">2013-06-04T05:01:13Z</dcterms:created>
  <dcterms:modified xsi:type="dcterms:W3CDTF">2014-07-28T08:45:44Z</dcterms:modified>
</cp:coreProperties>
</file>