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342" r:id="rId2"/>
    <p:sldId id="341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9C1"/>
    <a:srgbClr val="C0D1DE"/>
    <a:srgbClr val="043D6A"/>
    <a:srgbClr val="6F97B5"/>
    <a:srgbClr val="4C7594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9" autoAdjust="0"/>
    <p:restoredTop sz="94660"/>
  </p:normalViewPr>
  <p:slideViewPr>
    <p:cSldViewPr>
      <p:cViewPr varScale="1">
        <p:scale>
          <a:sx n="64" d="100"/>
          <a:sy n="64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m.mu\data\APPS\Economic%20Analysis\EAD\Common\MPC%20Briefing%20Paper\2014\EAD%20Graphs%20and%20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05940594059406E-2"/>
          <c:y val="9.7222485955094279E-2"/>
          <c:w val="0.80940594059405946"/>
          <c:h val="0.78575783549840195"/>
        </c:manualLayout>
      </c:layout>
      <c:lineChart>
        <c:grouping val="standard"/>
        <c:varyColors val="0"/>
        <c:ser>
          <c:idx val="0"/>
          <c:order val="0"/>
          <c:tx>
            <c:strRef>
              <c:f>'Oil Dec 09 - Jan 14'!$B$1</c:f>
              <c:strCache>
                <c:ptCount val="1"/>
                <c:pt idx="0">
                  <c:v>ICE 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'Oil Dec 09 - Jan 14'!$A$1342:$A$1618</c:f>
              <c:numCache>
                <c:formatCode>d\-mmm\-yy</c:formatCode>
                <c:ptCount val="277"/>
                <c:pt idx="0">
                  <c:v>41428</c:v>
                </c:pt>
                <c:pt idx="1">
                  <c:v>41429</c:v>
                </c:pt>
                <c:pt idx="2">
                  <c:v>41430</c:v>
                </c:pt>
                <c:pt idx="3">
                  <c:v>41431</c:v>
                </c:pt>
                <c:pt idx="4">
                  <c:v>41432</c:v>
                </c:pt>
                <c:pt idx="5">
                  <c:v>41435</c:v>
                </c:pt>
                <c:pt idx="6">
                  <c:v>41436</c:v>
                </c:pt>
                <c:pt idx="7">
                  <c:v>41437</c:v>
                </c:pt>
                <c:pt idx="8">
                  <c:v>41438</c:v>
                </c:pt>
                <c:pt idx="9">
                  <c:v>41439</c:v>
                </c:pt>
                <c:pt idx="10">
                  <c:v>41442</c:v>
                </c:pt>
                <c:pt idx="11">
                  <c:v>41443</c:v>
                </c:pt>
                <c:pt idx="12">
                  <c:v>41444</c:v>
                </c:pt>
                <c:pt idx="13">
                  <c:v>41445</c:v>
                </c:pt>
                <c:pt idx="14">
                  <c:v>41446</c:v>
                </c:pt>
                <c:pt idx="15">
                  <c:v>41449</c:v>
                </c:pt>
                <c:pt idx="16">
                  <c:v>41450</c:v>
                </c:pt>
                <c:pt idx="17">
                  <c:v>41451</c:v>
                </c:pt>
                <c:pt idx="18">
                  <c:v>41452</c:v>
                </c:pt>
                <c:pt idx="19">
                  <c:v>41453</c:v>
                </c:pt>
                <c:pt idx="20">
                  <c:v>41456</c:v>
                </c:pt>
                <c:pt idx="21">
                  <c:v>41457</c:v>
                </c:pt>
                <c:pt idx="22">
                  <c:v>41458</c:v>
                </c:pt>
                <c:pt idx="23">
                  <c:v>41459</c:v>
                </c:pt>
                <c:pt idx="24">
                  <c:v>41460</c:v>
                </c:pt>
                <c:pt idx="25">
                  <c:v>41463</c:v>
                </c:pt>
                <c:pt idx="26">
                  <c:v>41464</c:v>
                </c:pt>
                <c:pt idx="27">
                  <c:v>41465</c:v>
                </c:pt>
                <c:pt idx="28">
                  <c:v>41466</c:v>
                </c:pt>
                <c:pt idx="29">
                  <c:v>41467</c:v>
                </c:pt>
                <c:pt idx="30">
                  <c:v>41470</c:v>
                </c:pt>
                <c:pt idx="31">
                  <c:v>41471</c:v>
                </c:pt>
                <c:pt idx="32">
                  <c:v>41472</c:v>
                </c:pt>
                <c:pt idx="33">
                  <c:v>41473</c:v>
                </c:pt>
                <c:pt idx="34">
                  <c:v>41474</c:v>
                </c:pt>
                <c:pt idx="35">
                  <c:v>41477</c:v>
                </c:pt>
                <c:pt idx="36">
                  <c:v>41478</c:v>
                </c:pt>
                <c:pt idx="37">
                  <c:v>41479</c:v>
                </c:pt>
                <c:pt idx="38">
                  <c:v>41480</c:v>
                </c:pt>
                <c:pt idx="39">
                  <c:v>41481</c:v>
                </c:pt>
                <c:pt idx="40">
                  <c:v>41484</c:v>
                </c:pt>
                <c:pt idx="41">
                  <c:v>41485</c:v>
                </c:pt>
                <c:pt idx="42">
                  <c:v>41486</c:v>
                </c:pt>
                <c:pt idx="43">
                  <c:v>41487</c:v>
                </c:pt>
                <c:pt idx="44">
                  <c:v>41488</c:v>
                </c:pt>
                <c:pt idx="45">
                  <c:v>41491</c:v>
                </c:pt>
                <c:pt idx="46">
                  <c:v>41492</c:v>
                </c:pt>
                <c:pt idx="47">
                  <c:v>41493</c:v>
                </c:pt>
                <c:pt idx="48">
                  <c:v>41494</c:v>
                </c:pt>
                <c:pt idx="49">
                  <c:v>41495</c:v>
                </c:pt>
                <c:pt idx="50">
                  <c:v>41498</c:v>
                </c:pt>
                <c:pt idx="51">
                  <c:v>41499</c:v>
                </c:pt>
                <c:pt idx="52">
                  <c:v>41500</c:v>
                </c:pt>
                <c:pt idx="53">
                  <c:v>41501</c:v>
                </c:pt>
                <c:pt idx="54">
                  <c:v>41502</c:v>
                </c:pt>
                <c:pt idx="55">
                  <c:v>41505</c:v>
                </c:pt>
                <c:pt idx="56">
                  <c:v>41506</c:v>
                </c:pt>
                <c:pt idx="57">
                  <c:v>41507</c:v>
                </c:pt>
                <c:pt idx="58">
                  <c:v>41508</c:v>
                </c:pt>
                <c:pt idx="59">
                  <c:v>41509</c:v>
                </c:pt>
                <c:pt idx="60">
                  <c:v>41512</c:v>
                </c:pt>
                <c:pt idx="61">
                  <c:v>41513</c:v>
                </c:pt>
                <c:pt idx="62">
                  <c:v>41514</c:v>
                </c:pt>
                <c:pt idx="63">
                  <c:v>41515</c:v>
                </c:pt>
                <c:pt idx="64">
                  <c:v>41516</c:v>
                </c:pt>
                <c:pt idx="65">
                  <c:v>41519</c:v>
                </c:pt>
                <c:pt idx="66">
                  <c:v>41520</c:v>
                </c:pt>
                <c:pt idx="67">
                  <c:v>41521</c:v>
                </c:pt>
                <c:pt idx="68">
                  <c:v>41522</c:v>
                </c:pt>
                <c:pt idx="69">
                  <c:v>41523</c:v>
                </c:pt>
                <c:pt idx="70">
                  <c:v>41526</c:v>
                </c:pt>
                <c:pt idx="71">
                  <c:v>41527</c:v>
                </c:pt>
                <c:pt idx="72">
                  <c:v>41528</c:v>
                </c:pt>
                <c:pt idx="73">
                  <c:v>41529</c:v>
                </c:pt>
                <c:pt idx="74">
                  <c:v>41530</c:v>
                </c:pt>
                <c:pt idx="75">
                  <c:v>41533</c:v>
                </c:pt>
                <c:pt idx="76">
                  <c:v>41534</c:v>
                </c:pt>
                <c:pt idx="77">
                  <c:v>41535</c:v>
                </c:pt>
                <c:pt idx="78">
                  <c:v>41536</c:v>
                </c:pt>
                <c:pt idx="79">
                  <c:v>41537</c:v>
                </c:pt>
                <c:pt idx="80">
                  <c:v>41540</c:v>
                </c:pt>
                <c:pt idx="81">
                  <c:v>41541</c:v>
                </c:pt>
                <c:pt idx="82">
                  <c:v>41542</c:v>
                </c:pt>
                <c:pt idx="83">
                  <c:v>41543</c:v>
                </c:pt>
                <c:pt idx="84">
                  <c:v>41544</c:v>
                </c:pt>
                <c:pt idx="85">
                  <c:v>41547</c:v>
                </c:pt>
                <c:pt idx="86">
                  <c:v>41548</c:v>
                </c:pt>
                <c:pt idx="87">
                  <c:v>41549</c:v>
                </c:pt>
                <c:pt idx="88">
                  <c:v>41550</c:v>
                </c:pt>
                <c:pt idx="89">
                  <c:v>41551</c:v>
                </c:pt>
                <c:pt idx="90">
                  <c:v>41554</c:v>
                </c:pt>
                <c:pt idx="91">
                  <c:v>41555</c:v>
                </c:pt>
                <c:pt idx="92">
                  <c:v>41556</c:v>
                </c:pt>
                <c:pt idx="93">
                  <c:v>41557</c:v>
                </c:pt>
                <c:pt idx="94">
                  <c:v>41558</c:v>
                </c:pt>
                <c:pt idx="95">
                  <c:v>41561</c:v>
                </c:pt>
                <c:pt idx="96">
                  <c:v>41562</c:v>
                </c:pt>
                <c:pt idx="97">
                  <c:v>41563</c:v>
                </c:pt>
                <c:pt idx="98">
                  <c:v>41564</c:v>
                </c:pt>
                <c:pt idx="99">
                  <c:v>41565</c:v>
                </c:pt>
                <c:pt idx="100">
                  <c:v>41568</c:v>
                </c:pt>
                <c:pt idx="101">
                  <c:v>41569</c:v>
                </c:pt>
                <c:pt idx="102">
                  <c:v>41570</c:v>
                </c:pt>
                <c:pt idx="103">
                  <c:v>41571</c:v>
                </c:pt>
                <c:pt idx="104">
                  <c:v>41572</c:v>
                </c:pt>
                <c:pt idx="105">
                  <c:v>41575</c:v>
                </c:pt>
                <c:pt idx="106">
                  <c:v>41576</c:v>
                </c:pt>
                <c:pt idx="107">
                  <c:v>41577</c:v>
                </c:pt>
                <c:pt idx="108">
                  <c:v>41578</c:v>
                </c:pt>
                <c:pt idx="109">
                  <c:v>41579</c:v>
                </c:pt>
                <c:pt idx="110">
                  <c:v>41582</c:v>
                </c:pt>
                <c:pt idx="111">
                  <c:v>41583</c:v>
                </c:pt>
                <c:pt idx="112">
                  <c:v>41584</c:v>
                </c:pt>
                <c:pt idx="113">
                  <c:v>41585</c:v>
                </c:pt>
                <c:pt idx="114">
                  <c:v>41586</c:v>
                </c:pt>
                <c:pt idx="115">
                  <c:v>41589</c:v>
                </c:pt>
                <c:pt idx="116">
                  <c:v>41590</c:v>
                </c:pt>
                <c:pt idx="117">
                  <c:v>41591</c:v>
                </c:pt>
                <c:pt idx="118">
                  <c:v>41592</c:v>
                </c:pt>
                <c:pt idx="119">
                  <c:v>41593</c:v>
                </c:pt>
                <c:pt idx="120">
                  <c:v>41596</c:v>
                </c:pt>
                <c:pt idx="121">
                  <c:v>41597</c:v>
                </c:pt>
                <c:pt idx="122">
                  <c:v>41598</c:v>
                </c:pt>
                <c:pt idx="123">
                  <c:v>41599</c:v>
                </c:pt>
                <c:pt idx="124">
                  <c:v>41600</c:v>
                </c:pt>
                <c:pt idx="125">
                  <c:v>41603</c:v>
                </c:pt>
                <c:pt idx="126">
                  <c:v>41604</c:v>
                </c:pt>
                <c:pt idx="127">
                  <c:v>41605</c:v>
                </c:pt>
                <c:pt idx="128">
                  <c:v>41606</c:v>
                </c:pt>
                <c:pt idx="129">
                  <c:v>41607</c:v>
                </c:pt>
                <c:pt idx="130">
                  <c:v>41610</c:v>
                </c:pt>
                <c:pt idx="131">
                  <c:v>41611</c:v>
                </c:pt>
                <c:pt idx="132">
                  <c:v>41612</c:v>
                </c:pt>
                <c:pt idx="133">
                  <c:v>41613</c:v>
                </c:pt>
                <c:pt idx="134">
                  <c:v>41614</c:v>
                </c:pt>
                <c:pt idx="135">
                  <c:v>41617</c:v>
                </c:pt>
                <c:pt idx="136">
                  <c:v>41618</c:v>
                </c:pt>
                <c:pt idx="137">
                  <c:v>41619</c:v>
                </c:pt>
                <c:pt idx="138">
                  <c:v>41620</c:v>
                </c:pt>
                <c:pt idx="139">
                  <c:v>41621</c:v>
                </c:pt>
                <c:pt idx="140">
                  <c:v>41624</c:v>
                </c:pt>
                <c:pt idx="141">
                  <c:v>41625</c:v>
                </c:pt>
                <c:pt idx="142">
                  <c:v>41626</c:v>
                </c:pt>
                <c:pt idx="143">
                  <c:v>41627</c:v>
                </c:pt>
                <c:pt idx="144">
                  <c:v>41628</c:v>
                </c:pt>
                <c:pt idx="145">
                  <c:v>41631</c:v>
                </c:pt>
                <c:pt idx="146">
                  <c:v>41632</c:v>
                </c:pt>
                <c:pt idx="147">
                  <c:v>41634</c:v>
                </c:pt>
                <c:pt idx="148">
                  <c:v>41635</c:v>
                </c:pt>
                <c:pt idx="149">
                  <c:v>41638</c:v>
                </c:pt>
                <c:pt idx="150">
                  <c:v>41641</c:v>
                </c:pt>
                <c:pt idx="151">
                  <c:v>41642</c:v>
                </c:pt>
                <c:pt idx="152">
                  <c:v>41645</c:v>
                </c:pt>
                <c:pt idx="153">
                  <c:v>41646</c:v>
                </c:pt>
                <c:pt idx="154">
                  <c:v>41647</c:v>
                </c:pt>
                <c:pt idx="155">
                  <c:v>41648</c:v>
                </c:pt>
                <c:pt idx="156">
                  <c:v>41649</c:v>
                </c:pt>
                <c:pt idx="157">
                  <c:v>41652</c:v>
                </c:pt>
                <c:pt idx="158">
                  <c:v>41653</c:v>
                </c:pt>
                <c:pt idx="159">
                  <c:v>41654</c:v>
                </c:pt>
                <c:pt idx="160">
                  <c:v>41655</c:v>
                </c:pt>
                <c:pt idx="161">
                  <c:v>41656</c:v>
                </c:pt>
                <c:pt idx="162">
                  <c:v>41660</c:v>
                </c:pt>
                <c:pt idx="163">
                  <c:v>41661</c:v>
                </c:pt>
                <c:pt idx="164">
                  <c:v>41662</c:v>
                </c:pt>
                <c:pt idx="165">
                  <c:v>41663</c:v>
                </c:pt>
                <c:pt idx="166">
                  <c:v>41666</c:v>
                </c:pt>
                <c:pt idx="167">
                  <c:v>41667</c:v>
                </c:pt>
                <c:pt idx="168">
                  <c:v>41668</c:v>
                </c:pt>
                <c:pt idx="169">
                  <c:v>41669</c:v>
                </c:pt>
                <c:pt idx="170">
                  <c:v>41670</c:v>
                </c:pt>
                <c:pt idx="171">
                  <c:v>41673</c:v>
                </c:pt>
                <c:pt idx="172">
                  <c:v>41674</c:v>
                </c:pt>
                <c:pt idx="173">
                  <c:v>41675</c:v>
                </c:pt>
                <c:pt idx="174">
                  <c:v>41676</c:v>
                </c:pt>
                <c:pt idx="175">
                  <c:v>41677</c:v>
                </c:pt>
                <c:pt idx="176">
                  <c:v>41680</c:v>
                </c:pt>
                <c:pt idx="177">
                  <c:v>41681</c:v>
                </c:pt>
                <c:pt idx="178">
                  <c:v>41682</c:v>
                </c:pt>
                <c:pt idx="179">
                  <c:v>41683</c:v>
                </c:pt>
                <c:pt idx="180">
                  <c:v>41684</c:v>
                </c:pt>
                <c:pt idx="181">
                  <c:v>41687</c:v>
                </c:pt>
                <c:pt idx="182">
                  <c:v>41688</c:v>
                </c:pt>
                <c:pt idx="183">
                  <c:v>41689</c:v>
                </c:pt>
                <c:pt idx="184">
                  <c:v>41690</c:v>
                </c:pt>
                <c:pt idx="185">
                  <c:v>41691</c:v>
                </c:pt>
                <c:pt idx="186">
                  <c:v>41694</c:v>
                </c:pt>
                <c:pt idx="187">
                  <c:v>41695</c:v>
                </c:pt>
                <c:pt idx="188">
                  <c:v>41696</c:v>
                </c:pt>
                <c:pt idx="189">
                  <c:v>41697</c:v>
                </c:pt>
                <c:pt idx="190">
                  <c:v>41698</c:v>
                </c:pt>
                <c:pt idx="191">
                  <c:v>41701</c:v>
                </c:pt>
                <c:pt idx="192">
                  <c:v>41702</c:v>
                </c:pt>
                <c:pt idx="193">
                  <c:v>41703</c:v>
                </c:pt>
                <c:pt idx="194">
                  <c:v>41704</c:v>
                </c:pt>
                <c:pt idx="195">
                  <c:v>41705</c:v>
                </c:pt>
                <c:pt idx="196">
                  <c:v>41708</c:v>
                </c:pt>
                <c:pt idx="197">
                  <c:v>41709</c:v>
                </c:pt>
                <c:pt idx="198">
                  <c:v>41710</c:v>
                </c:pt>
                <c:pt idx="199">
                  <c:v>41711</c:v>
                </c:pt>
                <c:pt idx="200">
                  <c:v>41712</c:v>
                </c:pt>
                <c:pt idx="201">
                  <c:v>41715</c:v>
                </c:pt>
                <c:pt idx="202">
                  <c:v>41716</c:v>
                </c:pt>
                <c:pt idx="203">
                  <c:v>41717</c:v>
                </c:pt>
                <c:pt idx="204">
                  <c:v>41718</c:v>
                </c:pt>
                <c:pt idx="205">
                  <c:v>41719</c:v>
                </c:pt>
                <c:pt idx="206">
                  <c:v>41722</c:v>
                </c:pt>
                <c:pt idx="207">
                  <c:v>41723</c:v>
                </c:pt>
                <c:pt idx="208">
                  <c:v>41724</c:v>
                </c:pt>
                <c:pt idx="209">
                  <c:v>41725</c:v>
                </c:pt>
                <c:pt idx="210">
                  <c:v>41726</c:v>
                </c:pt>
                <c:pt idx="211">
                  <c:v>41729</c:v>
                </c:pt>
                <c:pt idx="212">
                  <c:v>41730</c:v>
                </c:pt>
                <c:pt idx="213">
                  <c:v>41731</c:v>
                </c:pt>
                <c:pt idx="214">
                  <c:v>41732</c:v>
                </c:pt>
                <c:pt idx="215">
                  <c:v>41733</c:v>
                </c:pt>
                <c:pt idx="216">
                  <c:v>41736</c:v>
                </c:pt>
                <c:pt idx="217">
                  <c:v>41737</c:v>
                </c:pt>
                <c:pt idx="218">
                  <c:v>41738</c:v>
                </c:pt>
                <c:pt idx="219">
                  <c:v>41739</c:v>
                </c:pt>
                <c:pt idx="220">
                  <c:v>41740</c:v>
                </c:pt>
                <c:pt idx="221">
                  <c:v>41743</c:v>
                </c:pt>
                <c:pt idx="222">
                  <c:v>41744</c:v>
                </c:pt>
                <c:pt idx="223">
                  <c:v>41745</c:v>
                </c:pt>
                <c:pt idx="224">
                  <c:v>41746</c:v>
                </c:pt>
                <c:pt idx="225">
                  <c:v>41747</c:v>
                </c:pt>
                <c:pt idx="226">
                  <c:v>41750</c:v>
                </c:pt>
                <c:pt idx="227">
                  <c:v>41751</c:v>
                </c:pt>
                <c:pt idx="228">
                  <c:v>41752</c:v>
                </c:pt>
                <c:pt idx="229">
                  <c:v>41753</c:v>
                </c:pt>
                <c:pt idx="230">
                  <c:v>41754</c:v>
                </c:pt>
                <c:pt idx="231">
                  <c:v>41757</c:v>
                </c:pt>
                <c:pt idx="232">
                  <c:v>41758</c:v>
                </c:pt>
                <c:pt idx="233">
                  <c:v>41759</c:v>
                </c:pt>
                <c:pt idx="234">
                  <c:v>41760</c:v>
                </c:pt>
                <c:pt idx="235">
                  <c:v>41761</c:v>
                </c:pt>
                <c:pt idx="236">
                  <c:v>41762</c:v>
                </c:pt>
                <c:pt idx="237">
                  <c:v>41765</c:v>
                </c:pt>
                <c:pt idx="238">
                  <c:v>41766</c:v>
                </c:pt>
                <c:pt idx="239">
                  <c:v>41767</c:v>
                </c:pt>
                <c:pt idx="240">
                  <c:v>41768</c:v>
                </c:pt>
                <c:pt idx="241">
                  <c:v>41771</c:v>
                </c:pt>
                <c:pt idx="242">
                  <c:v>41772</c:v>
                </c:pt>
                <c:pt idx="243">
                  <c:v>41773</c:v>
                </c:pt>
                <c:pt idx="244">
                  <c:v>41774</c:v>
                </c:pt>
                <c:pt idx="245">
                  <c:v>41775</c:v>
                </c:pt>
                <c:pt idx="246">
                  <c:v>41778</c:v>
                </c:pt>
                <c:pt idx="247">
                  <c:v>41779</c:v>
                </c:pt>
                <c:pt idx="248">
                  <c:v>41780</c:v>
                </c:pt>
                <c:pt idx="249">
                  <c:v>41781</c:v>
                </c:pt>
                <c:pt idx="250">
                  <c:v>41782</c:v>
                </c:pt>
                <c:pt idx="251">
                  <c:v>41785</c:v>
                </c:pt>
                <c:pt idx="252">
                  <c:v>41786</c:v>
                </c:pt>
                <c:pt idx="253">
                  <c:v>41787</c:v>
                </c:pt>
                <c:pt idx="254">
                  <c:v>41788</c:v>
                </c:pt>
                <c:pt idx="255">
                  <c:v>41789</c:v>
                </c:pt>
                <c:pt idx="256">
                  <c:v>41792</c:v>
                </c:pt>
                <c:pt idx="257">
                  <c:v>41793</c:v>
                </c:pt>
                <c:pt idx="258">
                  <c:v>41794</c:v>
                </c:pt>
                <c:pt idx="259">
                  <c:v>41795</c:v>
                </c:pt>
                <c:pt idx="260">
                  <c:v>41796</c:v>
                </c:pt>
                <c:pt idx="261">
                  <c:v>41799</c:v>
                </c:pt>
                <c:pt idx="262">
                  <c:v>41800</c:v>
                </c:pt>
                <c:pt idx="263">
                  <c:v>41801</c:v>
                </c:pt>
                <c:pt idx="264">
                  <c:v>41802</c:v>
                </c:pt>
                <c:pt idx="265">
                  <c:v>41803</c:v>
                </c:pt>
                <c:pt idx="266">
                  <c:v>41806</c:v>
                </c:pt>
                <c:pt idx="267">
                  <c:v>41807</c:v>
                </c:pt>
                <c:pt idx="268">
                  <c:v>41808</c:v>
                </c:pt>
                <c:pt idx="269">
                  <c:v>41809</c:v>
                </c:pt>
                <c:pt idx="270">
                  <c:v>41810</c:v>
                </c:pt>
                <c:pt idx="271">
                  <c:v>41813</c:v>
                </c:pt>
                <c:pt idx="272">
                  <c:v>41814</c:v>
                </c:pt>
                <c:pt idx="273">
                  <c:v>41815</c:v>
                </c:pt>
                <c:pt idx="274">
                  <c:v>41816</c:v>
                </c:pt>
                <c:pt idx="275">
                  <c:v>41817</c:v>
                </c:pt>
                <c:pt idx="276">
                  <c:v>41820</c:v>
                </c:pt>
              </c:numCache>
            </c:numRef>
          </c:cat>
          <c:val>
            <c:numRef>
              <c:f>'Oil Dec 09 - Jan 14'!$B$1342:$B$1618</c:f>
              <c:numCache>
                <c:formatCode>0.00</c:formatCode>
                <c:ptCount val="277"/>
                <c:pt idx="0">
                  <c:v>102.06</c:v>
                </c:pt>
                <c:pt idx="1">
                  <c:v>103.24</c:v>
                </c:pt>
                <c:pt idx="2">
                  <c:v>103.04</c:v>
                </c:pt>
                <c:pt idx="3">
                  <c:v>103.61</c:v>
                </c:pt>
                <c:pt idx="4">
                  <c:v>104.56</c:v>
                </c:pt>
                <c:pt idx="5">
                  <c:v>103.95</c:v>
                </c:pt>
                <c:pt idx="6">
                  <c:v>102.96</c:v>
                </c:pt>
                <c:pt idx="7">
                  <c:v>103.56</c:v>
                </c:pt>
                <c:pt idx="8">
                  <c:v>104.25</c:v>
                </c:pt>
                <c:pt idx="9">
                  <c:v>105.93</c:v>
                </c:pt>
                <c:pt idx="10">
                  <c:v>105.47</c:v>
                </c:pt>
                <c:pt idx="11">
                  <c:v>106.14</c:v>
                </c:pt>
                <c:pt idx="12">
                  <c:v>106.12</c:v>
                </c:pt>
                <c:pt idx="13">
                  <c:v>102.15</c:v>
                </c:pt>
                <c:pt idx="14">
                  <c:v>100.91</c:v>
                </c:pt>
                <c:pt idx="15">
                  <c:v>101.16</c:v>
                </c:pt>
                <c:pt idx="16">
                  <c:v>101.26</c:v>
                </c:pt>
                <c:pt idx="17">
                  <c:v>101.66</c:v>
                </c:pt>
                <c:pt idx="18">
                  <c:v>102.82</c:v>
                </c:pt>
                <c:pt idx="19">
                  <c:v>102.16</c:v>
                </c:pt>
                <c:pt idx="20">
                  <c:v>103</c:v>
                </c:pt>
                <c:pt idx="21">
                  <c:v>104</c:v>
                </c:pt>
                <c:pt idx="22">
                  <c:v>105.76</c:v>
                </c:pt>
                <c:pt idx="23">
                  <c:v>105.54</c:v>
                </c:pt>
                <c:pt idx="24">
                  <c:v>107.72</c:v>
                </c:pt>
                <c:pt idx="25">
                  <c:v>107.43</c:v>
                </c:pt>
                <c:pt idx="26">
                  <c:v>107.81</c:v>
                </c:pt>
                <c:pt idx="27">
                  <c:v>108.51</c:v>
                </c:pt>
                <c:pt idx="28">
                  <c:v>107.73</c:v>
                </c:pt>
                <c:pt idx="29">
                  <c:v>108.81</c:v>
                </c:pt>
                <c:pt idx="30">
                  <c:v>109.09</c:v>
                </c:pt>
                <c:pt idx="31">
                  <c:v>109.4</c:v>
                </c:pt>
                <c:pt idx="32">
                  <c:v>108.61</c:v>
                </c:pt>
                <c:pt idx="33">
                  <c:v>108.7</c:v>
                </c:pt>
                <c:pt idx="34">
                  <c:v>108.07</c:v>
                </c:pt>
                <c:pt idx="35">
                  <c:v>108.15</c:v>
                </c:pt>
                <c:pt idx="36">
                  <c:v>108.42</c:v>
                </c:pt>
                <c:pt idx="37">
                  <c:v>107.19</c:v>
                </c:pt>
                <c:pt idx="38">
                  <c:v>107.65</c:v>
                </c:pt>
                <c:pt idx="39">
                  <c:v>107.17</c:v>
                </c:pt>
                <c:pt idx="40">
                  <c:v>107.45</c:v>
                </c:pt>
                <c:pt idx="41">
                  <c:v>106.91</c:v>
                </c:pt>
                <c:pt idx="42">
                  <c:v>107.7</c:v>
                </c:pt>
                <c:pt idx="43">
                  <c:v>109.54</c:v>
                </c:pt>
                <c:pt idx="44">
                  <c:v>108.95</c:v>
                </c:pt>
                <c:pt idx="45">
                  <c:v>108.7</c:v>
                </c:pt>
                <c:pt idx="46">
                  <c:v>108.18</c:v>
                </c:pt>
                <c:pt idx="47">
                  <c:v>107.44</c:v>
                </c:pt>
                <c:pt idx="48">
                  <c:v>106.68</c:v>
                </c:pt>
                <c:pt idx="49">
                  <c:v>108.22</c:v>
                </c:pt>
                <c:pt idx="50">
                  <c:v>108.97</c:v>
                </c:pt>
                <c:pt idx="51">
                  <c:v>109.82</c:v>
                </c:pt>
                <c:pt idx="52">
                  <c:v>110.2</c:v>
                </c:pt>
                <c:pt idx="53">
                  <c:v>111.11</c:v>
                </c:pt>
                <c:pt idx="54">
                  <c:v>110.4</c:v>
                </c:pt>
                <c:pt idx="55">
                  <c:v>109.64</c:v>
                </c:pt>
                <c:pt idx="56">
                  <c:v>110.15</c:v>
                </c:pt>
                <c:pt idx="57">
                  <c:v>109.81</c:v>
                </c:pt>
                <c:pt idx="58">
                  <c:v>109.9</c:v>
                </c:pt>
                <c:pt idx="59">
                  <c:v>111.04</c:v>
                </c:pt>
                <c:pt idx="60">
                  <c:v>110.73</c:v>
                </c:pt>
                <c:pt idx="61">
                  <c:v>114.36</c:v>
                </c:pt>
                <c:pt idx="62">
                  <c:v>116.61</c:v>
                </c:pt>
                <c:pt idx="63">
                  <c:v>115.16</c:v>
                </c:pt>
                <c:pt idx="64">
                  <c:v>114.01</c:v>
                </c:pt>
                <c:pt idx="65">
                  <c:v>114.36</c:v>
                </c:pt>
                <c:pt idx="66">
                  <c:v>115.68</c:v>
                </c:pt>
                <c:pt idx="67">
                  <c:v>114.91</c:v>
                </c:pt>
                <c:pt idx="68">
                  <c:v>115.26</c:v>
                </c:pt>
                <c:pt idx="69">
                  <c:v>116.12</c:v>
                </c:pt>
                <c:pt idx="70">
                  <c:v>113.72</c:v>
                </c:pt>
                <c:pt idx="71">
                  <c:v>111.25</c:v>
                </c:pt>
                <c:pt idx="72">
                  <c:v>111.5</c:v>
                </c:pt>
                <c:pt idx="73">
                  <c:v>112.62</c:v>
                </c:pt>
                <c:pt idx="74">
                  <c:v>112.78</c:v>
                </c:pt>
                <c:pt idx="75">
                  <c:v>110.07</c:v>
                </c:pt>
                <c:pt idx="76">
                  <c:v>108.19</c:v>
                </c:pt>
                <c:pt idx="77">
                  <c:v>110.6</c:v>
                </c:pt>
                <c:pt idx="78">
                  <c:v>108.76</c:v>
                </c:pt>
                <c:pt idx="79">
                  <c:v>109.22</c:v>
                </c:pt>
                <c:pt idx="80">
                  <c:v>108.16</c:v>
                </c:pt>
                <c:pt idx="81">
                  <c:v>108.64</c:v>
                </c:pt>
                <c:pt idx="82">
                  <c:v>108.32</c:v>
                </c:pt>
                <c:pt idx="83">
                  <c:v>109.21</c:v>
                </c:pt>
                <c:pt idx="84">
                  <c:v>108.63</c:v>
                </c:pt>
                <c:pt idx="85">
                  <c:v>110.07</c:v>
                </c:pt>
                <c:pt idx="86">
                  <c:v>107.94</c:v>
                </c:pt>
                <c:pt idx="87">
                  <c:v>109.19</c:v>
                </c:pt>
                <c:pt idx="88">
                  <c:v>109</c:v>
                </c:pt>
                <c:pt idx="89">
                  <c:v>109.46</c:v>
                </c:pt>
                <c:pt idx="90">
                  <c:v>109.68</c:v>
                </c:pt>
                <c:pt idx="91">
                  <c:v>110.16</c:v>
                </c:pt>
                <c:pt idx="92">
                  <c:v>109.06</c:v>
                </c:pt>
                <c:pt idx="93">
                  <c:v>111.8</c:v>
                </c:pt>
                <c:pt idx="94">
                  <c:v>111.28</c:v>
                </c:pt>
                <c:pt idx="95">
                  <c:v>111.04</c:v>
                </c:pt>
                <c:pt idx="96">
                  <c:v>109.9</c:v>
                </c:pt>
                <c:pt idx="97">
                  <c:v>110.89</c:v>
                </c:pt>
                <c:pt idx="98">
                  <c:v>109.11</c:v>
                </c:pt>
                <c:pt idx="99">
                  <c:v>109.94</c:v>
                </c:pt>
                <c:pt idx="100">
                  <c:v>109.64</c:v>
                </c:pt>
                <c:pt idx="101">
                  <c:v>109.97</c:v>
                </c:pt>
                <c:pt idx="102">
                  <c:v>107.8</c:v>
                </c:pt>
                <c:pt idx="103">
                  <c:v>106.99</c:v>
                </c:pt>
                <c:pt idx="104">
                  <c:v>106.93</c:v>
                </c:pt>
                <c:pt idx="105">
                  <c:v>109.61</c:v>
                </c:pt>
                <c:pt idx="106">
                  <c:v>109.01</c:v>
                </c:pt>
                <c:pt idx="107">
                  <c:v>109.86</c:v>
                </c:pt>
                <c:pt idx="108">
                  <c:v>108.84</c:v>
                </c:pt>
                <c:pt idx="109">
                  <c:v>105.91</c:v>
                </c:pt>
                <c:pt idx="110">
                  <c:v>106.23</c:v>
                </c:pt>
                <c:pt idx="111">
                  <c:v>105.33</c:v>
                </c:pt>
                <c:pt idx="112">
                  <c:v>105.24</c:v>
                </c:pt>
                <c:pt idx="113">
                  <c:v>103.46</c:v>
                </c:pt>
                <c:pt idx="114">
                  <c:v>105.12</c:v>
                </c:pt>
                <c:pt idx="115">
                  <c:v>106.4</c:v>
                </c:pt>
                <c:pt idx="116">
                  <c:v>105.81</c:v>
                </c:pt>
                <c:pt idx="117">
                  <c:v>107.12</c:v>
                </c:pt>
                <c:pt idx="118">
                  <c:v>108.54</c:v>
                </c:pt>
                <c:pt idx="119">
                  <c:v>108.5</c:v>
                </c:pt>
                <c:pt idx="120">
                  <c:v>108.47</c:v>
                </c:pt>
                <c:pt idx="121">
                  <c:v>106.92</c:v>
                </c:pt>
                <c:pt idx="122">
                  <c:v>108.06</c:v>
                </c:pt>
                <c:pt idx="123">
                  <c:v>110.08</c:v>
                </c:pt>
                <c:pt idx="124">
                  <c:v>111.05</c:v>
                </c:pt>
                <c:pt idx="125">
                  <c:v>111</c:v>
                </c:pt>
                <c:pt idx="126">
                  <c:v>110.88</c:v>
                </c:pt>
                <c:pt idx="127">
                  <c:v>111.31</c:v>
                </c:pt>
                <c:pt idx="128">
                  <c:v>110.85</c:v>
                </c:pt>
                <c:pt idx="129">
                  <c:v>109.69</c:v>
                </c:pt>
                <c:pt idx="130">
                  <c:v>111.45</c:v>
                </c:pt>
                <c:pt idx="131">
                  <c:v>112.62</c:v>
                </c:pt>
                <c:pt idx="132">
                  <c:v>111.88</c:v>
                </c:pt>
                <c:pt idx="133">
                  <c:v>110.98</c:v>
                </c:pt>
                <c:pt idx="134">
                  <c:v>111.61</c:v>
                </c:pt>
                <c:pt idx="135">
                  <c:v>109.39</c:v>
                </c:pt>
                <c:pt idx="136">
                  <c:v>109.38</c:v>
                </c:pt>
                <c:pt idx="137">
                  <c:v>109.7</c:v>
                </c:pt>
                <c:pt idx="138">
                  <c:v>108.67</c:v>
                </c:pt>
                <c:pt idx="139">
                  <c:v>108.83</c:v>
                </c:pt>
                <c:pt idx="140">
                  <c:v>110.47</c:v>
                </c:pt>
                <c:pt idx="141">
                  <c:v>108.44</c:v>
                </c:pt>
                <c:pt idx="142">
                  <c:v>109.63</c:v>
                </c:pt>
                <c:pt idx="143">
                  <c:v>110.29</c:v>
                </c:pt>
                <c:pt idx="144">
                  <c:v>111.77</c:v>
                </c:pt>
                <c:pt idx="145">
                  <c:v>111.56</c:v>
                </c:pt>
                <c:pt idx="146">
                  <c:v>111.9</c:v>
                </c:pt>
                <c:pt idx="147">
                  <c:v>111.98</c:v>
                </c:pt>
                <c:pt idx="148">
                  <c:v>112.18</c:v>
                </c:pt>
                <c:pt idx="149">
                  <c:v>111.21</c:v>
                </c:pt>
                <c:pt idx="150">
                  <c:v>107.78</c:v>
                </c:pt>
                <c:pt idx="151">
                  <c:v>106.89</c:v>
                </c:pt>
                <c:pt idx="152">
                  <c:v>106.73</c:v>
                </c:pt>
                <c:pt idx="153">
                  <c:v>107.43</c:v>
                </c:pt>
                <c:pt idx="154">
                  <c:v>107.15</c:v>
                </c:pt>
                <c:pt idx="155">
                  <c:v>106.39</c:v>
                </c:pt>
                <c:pt idx="156">
                  <c:v>107.25</c:v>
                </c:pt>
                <c:pt idx="157">
                  <c:v>106.75</c:v>
                </c:pt>
                <c:pt idx="158">
                  <c:v>106.75</c:v>
                </c:pt>
                <c:pt idx="159">
                  <c:v>106.39</c:v>
                </c:pt>
                <c:pt idx="160">
                  <c:v>107.09</c:v>
                </c:pt>
                <c:pt idx="161">
                  <c:v>106.48</c:v>
                </c:pt>
                <c:pt idx="162">
                  <c:v>106.73</c:v>
                </c:pt>
                <c:pt idx="163">
                  <c:v>108.27</c:v>
                </c:pt>
                <c:pt idx="164">
                  <c:v>107.58</c:v>
                </c:pt>
                <c:pt idx="165">
                  <c:v>107.88</c:v>
                </c:pt>
                <c:pt idx="166">
                  <c:v>106.69</c:v>
                </c:pt>
                <c:pt idx="167">
                  <c:v>107.41</c:v>
                </c:pt>
                <c:pt idx="168">
                  <c:v>107.85</c:v>
                </c:pt>
                <c:pt idx="169">
                  <c:v>107.95</c:v>
                </c:pt>
                <c:pt idx="170">
                  <c:v>106.4</c:v>
                </c:pt>
                <c:pt idx="171">
                  <c:v>106.04</c:v>
                </c:pt>
                <c:pt idx="172">
                  <c:v>105.78</c:v>
                </c:pt>
                <c:pt idx="173">
                  <c:v>106.25</c:v>
                </c:pt>
                <c:pt idx="174">
                  <c:v>107.19</c:v>
                </c:pt>
                <c:pt idx="175">
                  <c:v>109.57</c:v>
                </c:pt>
                <c:pt idx="176">
                  <c:v>108.63</c:v>
                </c:pt>
                <c:pt idx="177">
                  <c:v>108.68</c:v>
                </c:pt>
                <c:pt idx="178">
                  <c:v>108.79</c:v>
                </c:pt>
                <c:pt idx="179">
                  <c:v>108.73</c:v>
                </c:pt>
                <c:pt idx="180">
                  <c:v>109.08</c:v>
                </c:pt>
                <c:pt idx="181">
                  <c:v>109.18</c:v>
                </c:pt>
                <c:pt idx="182">
                  <c:v>110.46</c:v>
                </c:pt>
                <c:pt idx="183">
                  <c:v>110.47</c:v>
                </c:pt>
                <c:pt idx="184">
                  <c:v>110.3</c:v>
                </c:pt>
                <c:pt idx="185">
                  <c:v>109.85</c:v>
                </c:pt>
                <c:pt idx="186">
                  <c:v>110.64</c:v>
                </c:pt>
                <c:pt idx="187">
                  <c:v>109.51</c:v>
                </c:pt>
                <c:pt idx="188">
                  <c:v>109.52</c:v>
                </c:pt>
                <c:pt idx="189">
                  <c:v>108.96</c:v>
                </c:pt>
                <c:pt idx="190">
                  <c:v>109.07</c:v>
                </c:pt>
                <c:pt idx="191">
                  <c:v>111.2</c:v>
                </c:pt>
                <c:pt idx="192">
                  <c:v>109.3</c:v>
                </c:pt>
                <c:pt idx="193">
                  <c:v>107.76</c:v>
                </c:pt>
                <c:pt idx="194">
                  <c:v>108.1</c:v>
                </c:pt>
                <c:pt idx="195">
                  <c:v>109</c:v>
                </c:pt>
                <c:pt idx="196">
                  <c:v>108.08</c:v>
                </c:pt>
                <c:pt idx="197">
                  <c:v>108.55</c:v>
                </c:pt>
                <c:pt idx="198">
                  <c:v>108.02</c:v>
                </c:pt>
                <c:pt idx="199">
                  <c:v>107.39</c:v>
                </c:pt>
                <c:pt idx="200">
                  <c:v>108.21</c:v>
                </c:pt>
                <c:pt idx="201">
                  <c:v>106.16</c:v>
                </c:pt>
                <c:pt idx="202">
                  <c:v>106.79</c:v>
                </c:pt>
                <c:pt idx="203">
                  <c:v>105.85</c:v>
                </c:pt>
                <c:pt idx="204">
                  <c:v>106.48</c:v>
                </c:pt>
                <c:pt idx="205">
                  <c:v>106.92</c:v>
                </c:pt>
                <c:pt idx="206">
                  <c:v>106.81</c:v>
                </c:pt>
                <c:pt idx="207">
                  <c:v>106.99</c:v>
                </c:pt>
                <c:pt idx="208">
                  <c:v>107.03</c:v>
                </c:pt>
                <c:pt idx="209">
                  <c:v>107.83</c:v>
                </c:pt>
                <c:pt idx="210">
                  <c:v>108.07</c:v>
                </c:pt>
                <c:pt idx="211">
                  <c:v>107.76</c:v>
                </c:pt>
                <c:pt idx="212">
                  <c:v>105.62</c:v>
                </c:pt>
                <c:pt idx="213">
                  <c:v>104.76</c:v>
                </c:pt>
                <c:pt idx="214">
                  <c:v>106.15</c:v>
                </c:pt>
                <c:pt idx="215">
                  <c:v>106.72</c:v>
                </c:pt>
                <c:pt idx="216">
                  <c:v>105.82</c:v>
                </c:pt>
                <c:pt idx="217">
                  <c:v>107.85</c:v>
                </c:pt>
                <c:pt idx="218">
                  <c:v>107.98</c:v>
                </c:pt>
                <c:pt idx="219">
                  <c:v>107.46</c:v>
                </c:pt>
                <c:pt idx="220">
                  <c:v>107.33</c:v>
                </c:pt>
                <c:pt idx="221">
                  <c:v>109.07</c:v>
                </c:pt>
                <c:pt idx="222">
                  <c:v>109.36</c:v>
                </c:pt>
                <c:pt idx="223">
                  <c:v>109.6</c:v>
                </c:pt>
                <c:pt idx="224">
                  <c:v>109.53</c:v>
                </c:pt>
                <c:pt idx="225">
                  <c:v>109.53</c:v>
                </c:pt>
                <c:pt idx="226">
                  <c:v>109.95</c:v>
                </c:pt>
                <c:pt idx="227">
                  <c:v>109.27</c:v>
                </c:pt>
                <c:pt idx="228">
                  <c:v>109.11</c:v>
                </c:pt>
                <c:pt idx="229">
                  <c:v>110.3</c:v>
                </c:pt>
                <c:pt idx="230">
                  <c:v>109.58</c:v>
                </c:pt>
                <c:pt idx="231">
                  <c:v>108.12</c:v>
                </c:pt>
                <c:pt idx="232">
                  <c:v>108.98</c:v>
                </c:pt>
                <c:pt idx="233">
                  <c:v>108.07</c:v>
                </c:pt>
                <c:pt idx="234">
                  <c:v>107.76</c:v>
                </c:pt>
                <c:pt idx="235">
                  <c:v>108.59</c:v>
                </c:pt>
                <c:pt idx="236">
                  <c:v>107.72</c:v>
                </c:pt>
                <c:pt idx="237">
                  <c:v>107.06</c:v>
                </c:pt>
                <c:pt idx="238">
                  <c:v>108.13</c:v>
                </c:pt>
                <c:pt idx="239">
                  <c:v>108.04</c:v>
                </c:pt>
                <c:pt idx="240">
                  <c:v>107.89</c:v>
                </c:pt>
                <c:pt idx="241">
                  <c:v>108.41</c:v>
                </c:pt>
                <c:pt idx="242">
                  <c:v>109.24</c:v>
                </c:pt>
                <c:pt idx="243">
                  <c:v>110.19</c:v>
                </c:pt>
                <c:pt idx="244">
                  <c:v>109.09</c:v>
                </c:pt>
                <c:pt idx="245">
                  <c:v>109.75</c:v>
                </c:pt>
                <c:pt idx="246">
                  <c:v>109.37</c:v>
                </c:pt>
                <c:pt idx="247">
                  <c:v>109.69</c:v>
                </c:pt>
                <c:pt idx="248">
                  <c:v>110.55</c:v>
                </c:pt>
                <c:pt idx="249">
                  <c:v>110.36</c:v>
                </c:pt>
                <c:pt idx="250">
                  <c:v>110.54</c:v>
                </c:pt>
                <c:pt idx="251">
                  <c:v>110.32</c:v>
                </c:pt>
                <c:pt idx="252">
                  <c:v>110.02</c:v>
                </c:pt>
                <c:pt idx="253">
                  <c:v>109.81</c:v>
                </c:pt>
                <c:pt idx="254">
                  <c:v>109.97</c:v>
                </c:pt>
                <c:pt idx="255">
                  <c:v>109.41</c:v>
                </c:pt>
                <c:pt idx="256">
                  <c:v>108.83</c:v>
                </c:pt>
                <c:pt idx="257">
                  <c:v>108.82</c:v>
                </c:pt>
                <c:pt idx="258">
                  <c:v>108.4</c:v>
                </c:pt>
                <c:pt idx="259">
                  <c:v>108.79</c:v>
                </c:pt>
                <c:pt idx="260">
                  <c:v>108.61</c:v>
                </c:pt>
                <c:pt idx="261">
                  <c:v>109.99</c:v>
                </c:pt>
                <c:pt idx="262">
                  <c:v>109.52</c:v>
                </c:pt>
                <c:pt idx="263">
                  <c:v>109.95</c:v>
                </c:pt>
                <c:pt idx="264">
                  <c:v>113.02</c:v>
                </c:pt>
                <c:pt idx="265">
                  <c:v>112.46</c:v>
                </c:pt>
                <c:pt idx="266">
                  <c:v>112.94</c:v>
                </c:pt>
                <c:pt idx="267">
                  <c:v>113.45</c:v>
                </c:pt>
                <c:pt idx="268">
                  <c:v>114.26</c:v>
                </c:pt>
                <c:pt idx="269">
                  <c:v>115.06</c:v>
                </c:pt>
                <c:pt idx="270">
                  <c:v>114.81</c:v>
                </c:pt>
                <c:pt idx="271">
                  <c:v>114.12</c:v>
                </c:pt>
                <c:pt idx="272">
                  <c:v>114.46</c:v>
                </c:pt>
                <c:pt idx="273">
                  <c:v>114</c:v>
                </c:pt>
                <c:pt idx="274">
                  <c:v>113.21</c:v>
                </c:pt>
                <c:pt idx="275">
                  <c:v>113.3</c:v>
                </c:pt>
                <c:pt idx="276">
                  <c:v>112.36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01600"/>
        <c:axId val="93003136"/>
      </c:lineChart>
      <c:lineChart>
        <c:grouping val="standard"/>
        <c:varyColors val="0"/>
        <c:ser>
          <c:idx val="1"/>
          <c:order val="1"/>
          <c:tx>
            <c:strRef>
              <c:f>'Oil Dec 09 - Jan 14'!$C$1</c:f>
              <c:strCache>
                <c:ptCount val="1"/>
                <c:pt idx="0">
                  <c:v>NYMEX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'Oil Dec 09 - Jan 14'!$A$1342:$A$1618</c:f>
              <c:numCache>
                <c:formatCode>d\-mmm\-yy</c:formatCode>
                <c:ptCount val="277"/>
                <c:pt idx="0">
                  <c:v>41428</c:v>
                </c:pt>
                <c:pt idx="1">
                  <c:v>41429</c:v>
                </c:pt>
                <c:pt idx="2">
                  <c:v>41430</c:v>
                </c:pt>
                <c:pt idx="3">
                  <c:v>41431</c:v>
                </c:pt>
                <c:pt idx="4">
                  <c:v>41432</c:v>
                </c:pt>
                <c:pt idx="5">
                  <c:v>41435</c:v>
                </c:pt>
                <c:pt idx="6">
                  <c:v>41436</c:v>
                </c:pt>
                <c:pt idx="7">
                  <c:v>41437</c:v>
                </c:pt>
                <c:pt idx="8">
                  <c:v>41438</c:v>
                </c:pt>
                <c:pt idx="9">
                  <c:v>41439</c:v>
                </c:pt>
                <c:pt idx="10">
                  <c:v>41442</c:v>
                </c:pt>
                <c:pt idx="11">
                  <c:v>41443</c:v>
                </c:pt>
                <c:pt idx="12">
                  <c:v>41444</c:v>
                </c:pt>
                <c:pt idx="13">
                  <c:v>41445</c:v>
                </c:pt>
                <c:pt idx="14">
                  <c:v>41446</c:v>
                </c:pt>
                <c:pt idx="15">
                  <c:v>41449</c:v>
                </c:pt>
                <c:pt idx="16">
                  <c:v>41450</c:v>
                </c:pt>
                <c:pt idx="17">
                  <c:v>41451</c:v>
                </c:pt>
                <c:pt idx="18">
                  <c:v>41452</c:v>
                </c:pt>
                <c:pt idx="19">
                  <c:v>41453</c:v>
                </c:pt>
                <c:pt idx="20">
                  <c:v>41456</c:v>
                </c:pt>
                <c:pt idx="21">
                  <c:v>41457</c:v>
                </c:pt>
                <c:pt idx="22">
                  <c:v>41458</c:v>
                </c:pt>
                <c:pt idx="23">
                  <c:v>41459</c:v>
                </c:pt>
                <c:pt idx="24">
                  <c:v>41460</c:v>
                </c:pt>
                <c:pt idx="25">
                  <c:v>41463</c:v>
                </c:pt>
                <c:pt idx="26">
                  <c:v>41464</c:v>
                </c:pt>
                <c:pt idx="27">
                  <c:v>41465</c:v>
                </c:pt>
                <c:pt idx="28">
                  <c:v>41466</c:v>
                </c:pt>
                <c:pt idx="29">
                  <c:v>41467</c:v>
                </c:pt>
                <c:pt idx="30">
                  <c:v>41470</c:v>
                </c:pt>
                <c:pt idx="31">
                  <c:v>41471</c:v>
                </c:pt>
                <c:pt idx="32">
                  <c:v>41472</c:v>
                </c:pt>
                <c:pt idx="33">
                  <c:v>41473</c:v>
                </c:pt>
                <c:pt idx="34">
                  <c:v>41474</c:v>
                </c:pt>
                <c:pt idx="35">
                  <c:v>41477</c:v>
                </c:pt>
                <c:pt idx="36">
                  <c:v>41478</c:v>
                </c:pt>
                <c:pt idx="37">
                  <c:v>41479</c:v>
                </c:pt>
                <c:pt idx="38">
                  <c:v>41480</c:v>
                </c:pt>
                <c:pt idx="39">
                  <c:v>41481</c:v>
                </c:pt>
                <c:pt idx="40">
                  <c:v>41484</c:v>
                </c:pt>
                <c:pt idx="41">
                  <c:v>41485</c:v>
                </c:pt>
                <c:pt idx="42">
                  <c:v>41486</c:v>
                </c:pt>
                <c:pt idx="43">
                  <c:v>41487</c:v>
                </c:pt>
                <c:pt idx="44">
                  <c:v>41488</c:v>
                </c:pt>
                <c:pt idx="45">
                  <c:v>41491</c:v>
                </c:pt>
                <c:pt idx="46">
                  <c:v>41492</c:v>
                </c:pt>
                <c:pt idx="47">
                  <c:v>41493</c:v>
                </c:pt>
                <c:pt idx="48">
                  <c:v>41494</c:v>
                </c:pt>
                <c:pt idx="49">
                  <c:v>41495</c:v>
                </c:pt>
                <c:pt idx="50">
                  <c:v>41498</c:v>
                </c:pt>
                <c:pt idx="51">
                  <c:v>41499</c:v>
                </c:pt>
                <c:pt idx="52">
                  <c:v>41500</c:v>
                </c:pt>
                <c:pt idx="53">
                  <c:v>41501</c:v>
                </c:pt>
                <c:pt idx="54">
                  <c:v>41502</c:v>
                </c:pt>
                <c:pt idx="55">
                  <c:v>41505</c:v>
                </c:pt>
                <c:pt idx="56">
                  <c:v>41506</c:v>
                </c:pt>
                <c:pt idx="57">
                  <c:v>41507</c:v>
                </c:pt>
                <c:pt idx="58">
                  <c:v>41508</c:v>
                </c:pt>
                <c:pt idx="59">
                  <c:v>41509</c:v>
                </c:pt>
                <c:pt idx="60">
                  <c:v>41512</c:v>
                </c:pt>
                <c:pt idx="61">
                  <c:v>41513</c:v>
                </c:pt>
                <c:pt idx="62">
                  <c:v>41514</c:v>
                </c:pt>
                <c:pt idx="63">
                  <c:v>41515</c:v>
                </c:pt>
                <c:pt idx="64">
                  <c:v>41516</c:v>
                </c:pt>
                <c:pt idx="65">
                  <c:v>41519</c:v>
                </c:pt>
                <c:pt idx="66">
                  <c:v>41520</c:v>
                </c:pt>
                <c:pt idx="67">
                  <c:v>41521</c:v>
                </c:pt>
                <c:pt idx="68">
                  <c:v>41522</c:v>
                </c:pt>
                <c:pt idx="69">
                  <c:v>41523</c:v>
                </c:pt>
                <c:pt idx="70">
                  <c:v>41526</c:v>
                </c:pt>
                <c:pt idx="71">
                  <c:v>41527</c:v>
                </c:pt>
                <c:pt idx="72">
                  <c:v>41528</c:v>
                </c:pt>
                <c:pt idx="73">
                  <c:v>41529</c:v>
                </c:pt>
                <c:pt idx="74">
                  <c:v>41530</c:v>
                </c:pt>
                <c:pt idx="75">
                  <c:v>41533</c:v>
                </c:pt>
                <c:pt idx="76">
                  <c:v>41534</c:v>
                </c:pt>
                <c:pt idx="77">
                  <c:v>41535</c:v>
                </c:pt>
                <c:pt idx="78">
                  <c:v>41536</c:v>
                </c:pt>
                <c:pt idx="79">
                  <c:v>41537</c:v>
                </c:pt>
                <c:pt idx="80">
                  <c:v>41540</c:v>
                </c:pt>
                <c:pt idx="81">
                  <c:v>41541</c:v>
                </c:pt>
                <c:pt idx="82">
                  <c:v>41542</c:v>
                </c:pt>
                <c:pt idx="83">
                  <c:v>41543</c:v>
                </c:pt>
                <c:pt idx="84">
                  <c:v>41544</c:v>
                </c:pt>
                <c:pt idx="85">
                  <c:v>41547</c:v>
                </c:pt>
                <c:pt idx="86">
                  <c:v>41548</c:v>
                </c:pt>
                <c:pt idx="87">
                  <c:v>41549</c:v>
                </c:pt>
                <c:pt idx="88">
                  <c:v>41550</c:v>
                </c:pt>
                <c:pt idx="89">
                  <c:v>41551</c:v>
                </c:pt>
                <c:pt idx="90">
                  <c:v>41554</c:v>
                </c:pt>
                <c:pt idx="91">
                  <c:v>41555</c:v>
                </c:pt>
                <c:pt idx="92">
                  <c:v>41556</c:v>
                </c:pt>
                <c:pt idx="93">
                  <c:v>41557</c:v>
                </c:pt>
                <c:pt idx="94">
                  <c:v>41558</c:v>
                </c:pt>
                <c:pt idx="95">
                  <c:v>41561</c:v>
                </c:pt>
                <c:pt idx="96">
                  <c:v>41562</c:v>
                </c:pt>
                <c:pt idx="97">
                  <c:v>41563</c:v>
                </c:pt>
                <c:pt idx="98">
                  <c:v>41564</c:v>
                </c:pt>
                <c:pt idx="99">
                  <c:v>41565</c:v>
                </c:pt>
                <c:pt idx="100">
                  <c:v>41568</c:v>
                </c:pt>
                <c:pt idx="101">
                  <c:v>41569</c:v>
                </c:pt>
                <c:pt idx="102">
                  <c:v>41570</c:v>
                </c:pt>
                <c:pt idx="103">
                  <c:v>41571</c:v>
                </c:pt>
                <c:pt idx="104">
                  <c:v>41572</c:v>
                </c:pt>
                <c:pt idx="105">
                  <c:v>41575</c:v>
                </c:pt>
                <c:pt idx="106">
                  <c:v>41576</c:v>
                </c:pt>
                <c:pt idx="107">
                  <c:v>41577</c:v>
                </c:pt>
                <c:pt idx="108">
                  <c:v>41578</c:v>
                </c:pt>
                <c:pt idx="109">
                  <c:v>41579</c:v>
                </c:pt>
                <c:pt idx="110">
                  <c:v>41582</c:v>
                </c:pt>
                <c:pt idx="111">
                  <c:v>41583</c:v>
                </c:pt>
                <c:pt idx="112">
                  <c:v>41584</c:v>
                </c:pt>
                <c:pt idx="113">
                  <c:v>41585</c:v>
                </c:pt>
                <c:pt idx="114">
                  <c:v>41586</c:v>
                </c:pt>
                <c:pt idx="115">
                  <c:v>41589</c:v>
                </c:pt>
                <c:pt idx="116">
                  <c:v>41590</c:v>
                </c:pt>
                <c:pt idx="117">
                  <c:v>41591</c:v>
                </c:pt>
                <c:pt idx="118">
                  <c:v>41592</c:v>
                </c:pt>
                <c:pt idx="119">
                  <c:v>41593</c:v>
                </c:pt>
                <c:pt idx="120">
                  <c:v>41596</c:v>
                </c:pt>
                <c:pt idx="121">
                  <c:v>41597</c:v>
                </c:pt>
                <c:pt idx="122">
                  <c:v>41598</c:v>
                </c:pt>
                <c:pt idx="123">
                  <c:v>41599</c:v>
                </c:pt>
                <c:pt idx="124">
                  <c:v>41600</c:v>
                </c:pt>
                <c:pt idx="125">
                  <c:v>41603</c:v>
                </c:pt>
                <c:pt idx="126">
                  <c:v>41604</c:v>
                </c:pt>
                <c:pt idx="127">
                  <c:v>41605</c:v>
                </c:pt>
                <c:pt idx="128">
                  <c:v>41606</c:v>
                </c:pt>
                <c:pt idx="129">
                  <c:v>41607</c:v>
                </c:pt>
                <c:pt idx="130">
                  <c:v>41610</c:v>
                </c:pt>
                <c:pt idx="131">
                  <c:v>41611</c:v>
                </c:pt>
                <c:pt idx="132">
                  <c:v>41612</c:v>
                </c:pt>
                <c:pt idx="133">
                  <c:v>41613</c:v>
                </c:pt>
                <c:pt idx="134">
                  <c:v>41614</c:v>
                </c:pt>
                <c:pt idx="135">
                  <c:v>41617</c:v>
                </c:pt>
                <c:pt idx="136">
                  <c:v>41618</c:v>
                </c:pt>
                <c:pt idx="137">
                  <c:v>41619</c:v>
                </c:pt>
                <c:pt idx="138">
                  <c:v>41620</c:v>
                </c:pt>
                <c:pt idx="139">
                  <c:v>41621</c:v>
                </c:pt>
                <c:pt idx="140">
                  <c:v>41624</c:v>
                </c:pt>
                <c:pt idx="141">
                  <c:v>41625</c:v>
                </c:pt>
                <c:pt idx="142">
                  <c:v>41626</c:v>
                </c:pt>
                <c:pt idx="143">
                  <c:v>41627</c:v>
                </c:pt>
                <c:pt idx="144">
                  <c:v>41628</c:v>
                </c:pt>
                <c:pt idx="145">
                  <c:v>41631</c:v>
                </c:pt>
                <c:pt idx="146">
                  <c:v>41632</c:v>
                </c:pt>
                <c:pt idx="147">
                  <c:v>41634</c:v>
                </c:pt>
                <c:pt idx="148">
                  <c:v>41635</c:v>
                </c:pt>
                <c:pt idx="149">
                  <c:v>41638</c:v>
                </c:pt>
                <c:pt idx="150">
                  <c:v>41641</c:v>
                </c:pt>
                <c:pt idx="151">
                  <c:v>41642</c:v>
                </c:pt>
                <c:pt idx="152">
                  <c:v>41645</c:v>
                </c:pt>
                <c:pt idx="153">
                  <c:v>41646</c:v>
                </c:pt>
                <c:pt idx="154">
                  <c:v>41647</c:v>
                </c:pt>
                <c:pt idx="155">
                  <c:v>41648</c:v>
                </c:pt>
                <c:pt idx="156">
                  <c:v>41649</c:v>
                </c:pt>
                <c:pt idx="157">
                  <c:v>41652</c:v>
                </c:pt>
                <c:pt idx="158">
                  <c:v>41653</c:v>
                </c:pt>
                <c:pt idx="159">
                  <c:v>41654</c:v>
                </c:pt>
                <c:pt idx="160">
                  <c:v>41655</c:v>
                </c:pt>
                <c:pt idx="161">
                  <c:v>41656</c:v>
                </c:pt>
                <c:pt idx="162">
                  <c:v>41660</c:v>
                </c:pt>
                <c:pt idx="163">
                  <c:v>41661</c:v>
                </c:pt>
                <c:pt idx="164">
                  <c:v>41662</c:v>
                </c:pt>
                <c:pt idx="165">
                  <c:v>41663</c:v>
                </c:pt>
                <c:pt idx="166">
                  <c:v>41666</c:v>
                </c:pt>
                <c:pt idx="167">
                  <c:v>41667</c:v>
                </c:pt>
                <c:pt idx="168">
                  <c:v>41668</c:v>
                </c:pt>
                <c:pt idx="169">
                  <c:v>41669</c:v>
                </c:pt>
                <c:pt idx="170">
                  <c:v>41670</c:v>
                </c:pt>
                <c:pt idx="171">
                  <c:v>41673</c:v>
                </c:pt>
                <c:pt idx="172">
                  <c:v>41674</c:v>
                </c:pt>
                <c:pt idx="173">
                  <c:v>41675</c:v>
                </c:pt>
                <c:pt idx="174">
                  <c:v>41676</c:v>
                </c:pt>
                <c:pt idx="175">
                  <c:v>41677</c:v>
                </c:pt>
                <c:pt idx="176">
                  <c:v>41680</c:v>
                </c:pt>
                <c:pt idx="177">
                  <c:v>41681</c:v>
                </c:pt>
                <c:pt idx="178">
                  <c:v>41682</c:v>
                </c:pt>
                <c:pt idx="179">
                  <c:v>41683</c:v>
                </c:pt>
                <c:pt idx="180">
                  <c:v>41684</c:v>
                </c:pt>
                <c:pt idx="181">
                  <c:v>41687</c:v>
                </c:pt>
                <c:pt idx="182">
                  <c:v>41688</c:v>
                </c:pt>
                <c:pt idx="183">
                  <c:v>41689</c:v>
                </c:pt>
                <c:pt idx="184">
                  <c:v>41690</c:v>
                </c:pt>
                <c:pt idx="185">
                  <c:v>41691</c:v>
                </c:pt>
                <c:pt idx="186">
                  <c:v>41694</c:v>
                </c:pt>
                <c:pt idx="187">
                  <c:v>41695</c:v>
                </c:pt>
                <c:pt idx="188">
                  <c:v>41696</c:v>
                </c:pt>
                <c:pt idx="189">
                  <c:v>41697</c:v>
                </c:pt>
                <c:pt idx="190">
                  <c:v>41698</c:v>
                </c:pt>
                <c:pt idx="191">
                  <c:v>41701</c:v>
                </c:pt>
                <c:pt idx="192">
                  <c:v>41702</c:v>
                </c:pt>
                <c:pt idx="193">
                  <c:v>41703</c:v>
                </c:pt>
                <c:pt idx="194">
                  <c:v>41704</c:v>
                </c:pt>
                <c:pt idx="195">
                  <c:v>41705</c:v>
                </c:pt>
                <c:pt idx="196">
                  <c:v>41708</c:v>
                </c:pt>
                <c:pt idx="197">
                  <c:v>41709</c:v>
                </c:pt>
                <c:pt idx="198">
                  <c:v>41710</c:v>
                </c:pt>
                <c:pt idx="199">
                  <c:v>41711</c:v>
                </c:pt>
                <c:pt idx="200">
                  <c:v>41712</c:v>
                </c:pt>
                <c:pt idx="201">
                  <c:v>41715</c:v>
                </c:pt>
                <c:pt idx="202">
                  <c:v>41716</c:v>
                </c:pt>
                <c:pt idx="203">
                  <c:v>41717</c:v>
                </c:pt>
                <c:pt idx="204">
                  <c:v>41718</c:v>
                </c:pt>
                <c:pt idx="205">
                  <c:v>41719</c:v>
                </c:pt>
                <c:pt idx="206">
                  <c:v>41722</c:v>
                </c:pt>
                <c:pt idx="207">
                  <c:v>41723</c:v>
                </c:pt>
                <c:pt idx="208">
                  <c:v>41724</c:v>
                </c:pt>
                <c:pt idx="209">
                  <c:v>41725</c:v>
                </c:pt>
                <c:pt idx="210">
                  <c:v>41726</c:v>
                </c:pt>
                <c:pt idx="211">
                  <c:v>41729</c:v>
                </c:pt>
                <c:pt idx="212">
                  <c:v>41730</c:v>
                </c:pt>
                <c:pt idx="213">
                  <c:v>41731</c:v>
                </c:pt>
                <c:pt idx="214">
                  <c:v>41732</c:v>
                </c:pt>
                <c:pt idx="215">
                  <c:v>41733</c:v>
                </c:pt>
                <c:pt idx="216">
                  <c:v>41736</c:v>
                </c:pt>
                <c:pt idx="217">
                  <c:v>41737</c:v>
                </c:pt>
                <c:pt idx="218">
                  <c:v>41738</c:v>
                </c:pt>
                <c:pt idx="219">
                  <c:v>41739</c:v>
                </c:pt>
                <c:pt idx="220">
                  <c:v>41740</c:v>
                </c:pt>
                <c:pt idx="221">
                  <c:v>41743</c:v>
                </c:pt>
                <c:pt idx="222">
                  <c:v>41744</c:v>
                </c:pt>
                <c:pt idx="223">
                  <c:v>41745</c:v>
                </c:pt>
                <c:pt idx="224">
                  <c:v>41746</c:v>
                </c:pt>
                <c:pt idx="225">
                  <c:v>41747</c:v>
                </c:pt>
                <c:pt idx="226">
                  <c:v>41750</c:v>
                </c:pt>
                <c:pt idx="227">
                  <c:v>41751</c:v>
                </c:pt>
                <c:pt idx="228">
                  <c:v>41752</c:v>
                </c:pt>
                <c:pt idx="229">
                  <c:v>41753</c:v>
                </c:pt>
                <c:pt idx="230">
                  <c:v>41754</c:v>
                </c:pt>
                <c:pt idx="231">
                  <c:v>41757</c:v>
                </c:pt>
                <c:pt idx="232">
                  <c:v>41758</c:v>
                </c:pt>
                <c:pt idx="233">
                  <c:v>41759</c:v>
                </c:pt>
                <c:pt idx="234">
                  <c:v>41760</c:v>
                </c:pt>
                <c:pt idx="235">
                  <c:v>41761</c:v>
                </c:pt>
                <c:pt idx="236">
                  <c:v>41762</c:v>
                </c:pt>
                <c:pt idx="237">
                  <c:v>41765</c:v>
                </c:pt>
                <c:pt idx="238">
                  <c:v>41766</c:v>
                </c:pt>
                <c:pt idx="239">
                  <c:v>41767</c:v>
                </c:pt>
                <c:pt idx="240">
                  <c:v>41768</c:v>
                </c:pt>
                <c:pt idx="241">
                  <c:v>41771</c:v>
                </c:pt>
                <c:pt idx="242">
                  <c:v>41772</c:v>
                </c:pt>
                <c:pt idx="243">
                  <c:v>41773</c:v>
                </c:pt>
                <c:pt idx="244">
                  <c:v>41774</c:v>
                </c:pt>
                <c:pt idx="245">
                  <c:v>41775</c:v>
                </c:pt>
                <c:pt idx="246">
                  <c:v>41778</c:v>
                </c:pt>
                <c:pt idx="247">
                  <c:v>41779</c:v>
                </c:pt>
                <c:pt idx="248">
                  <c:v>41780</c:v>
                </c:pt>
                <c:pt idx="249">
                  <c:v>41781</c:v>
                </c:pt>
                <c:pt idx="250">
                  <c:v>41782</c:v>
                </c:pt>
                <c:pt idx="251">
                  <c:v>41785</c:v>
                </c:pt>
                <c:pt idx="252">
                  <c:v>41786</c:v>
                </c:pt>
                <c:pt idx="253">
                  <c:v>41787</c:v>
                </c:pt>
                <c:pt idx="254">
                  <c:v>41788</c:v>
                </c:pt>
                <c:pt idx="255">
                  <c:v>41789</c:v>
                </c:pt>
                <c:pt idx="256">
                  <c:v>41792</c:v>
                </c:pt>
                <c:pt idx="257">
                  <c:v>41793</c:v>
                </c:pt>
                <c:pt idx="258">
                  <c:v>41794</c:v>
                </c:pt>
                <c:pt idx="259">
                  <c:v>41795</c:v>
                </c:pt>
                <c:pt idx="260">
                  <c:v>41796</c:v>
                </c:pt>
                <c:pt idx="261">
                  <c:v>41799</c:v>
                </c:pt>
                <c:pt idx="262">
                  <c:v>41800</c:v>
                </c:pt>
                <c:pt idx="263">
                  <c:v>41801</c:v>
                </c:pt>
                <c:pt idx="264">
                  <c:v>41802</c:v>
                </c:pt>
                <c:pt idx="265">
                  <c:v>41803</c:v>
                </c:pt>
                <c:pt idx="266">
                  <c:v>41806</c:v>
                </c:pt>
                <c:pt idx="267">
                  <c:v>41807</c:v>
                </c:pt>
                <c:pt idx="268">
                  <c:v>41808</c:v>
                </c:pt>
                <c:pt idx="269">
                  <c:v>41809</c:v>
                </c:pt>
                <c:pt idx="270">
                  <c:v>41810</c:v>
                </c:pt>
                <c:pt idx="271">
                  <c:v>41813</c:v>
                </c:pt>
                <c:pt idx="272">
                  <c:v>41814</c:v>
                </c:pt>
                <c:pt idx="273">
                  <c:v>41815</c:v>
                </c:pt>
                <c:pt idx="274">
                  <c:v>41816</c:v>
                </c:pt>
                <c:pt idx="275">
                  <c:v>41817</c:v>
                </c:pt>
                <c:pt idx="276">
                  <c:v>41820</c:v>
                </c:pt>
              </c:numCache>
            </c:numRef>
          </c:cat>
          <c:val>
            <c:numRef>
              <c:f>'Oil Dec 09 - Jan 14'!$C$1342:$C$1618</c:f>
              <c:numCache>
                <c:formatCode>0.00</c:formatCode>
                <c:ptCount val="277"/>
                <c:pt idx="0">
                  <c:v>93.45</c:v>
                </c:pt>
                <c:pt idx="1">
                  <c:v>93.5</c:v>
                </c:pt>
                <c:pt idx="2">
                  <c:v>93.74</c:v>
                </c:pt>
                <c:pt idx="3">
                  <c:v>94.57</c:v>
                </c:pt>
                <c:pt idx="4">
                  <c:v>96.13</c:v>
                </c:pt>
                <c:pt idx="5">
                  <c:v>95.77</c:v>
                </c:pt>
                <c:pt idx="6">
                  <c:v>95.38</c:v>
                </c:pt>
                <c:pt idx="7">
                  <c:v>95.88</c:v>
                </c:pt>
                <c:pt idx="8">
                  <c:v>96.69</c:v>
                </c:pt>
                <c:pt idx="9">
                  <c:v>97.85</c:v>
                </c:pt>
                <c:pt idx="10">
                  <c:v>97.77</c:v>
                </c:pt>
                <c:pt idx="11">
                  <c:v>98.6</c:v>
                </c:pt>
                <c:pt idx="12">
                  <c:v>98.24</c:v>
                </c:pt>
                <c:pt idx="13">
                  <c:v>95.4</c:v>
                </c:pt>
                <c:pt idx="14">
                  <c:v>93.69</c:v>
                </c:pt>
                <c:pt idx="15">
                  <c:v>95.18</c:v>
                </c:pt>
                <c:pt idx="16">
                  <c:v>95.35</c:v>
                </c:pt>
                <c:pt idx="17">
                  <c:v>95.5</c:v>
                </c:pt>
                <c:pt idx="18">
                  <c:v>97.05</c:v>
                </c:pt>
                <c:pt idx="19">
                  <c:v>96.5</c:v>
                </c:pt>
                <c:pt idx="20">
                  <c:v>97.99</c:v>
                </c:pt>
                <c:pt idx="21">
                  <c:v>99.6</c:v>
                </c:pt>
                <c:pt idx="22">
                  <c:v>101.24</c:v>
                </c:pt>
                <c:pt idx="23">
                  <c:v>101.24</c:v>
                </c:pt>
                <c:pt idx="24">
                  <c:v>103.22</c:v>
                </c:pt>
                <c:pt idx="25">
                  <c:v>103.14</c:v>
                </c:pt>
                <c:pt idx="26">
                  <c:v>103.53</c:v>
                </c:pt>
                <c:pt idx="27">
                  <c:v>106.52</c:v>
                </c:pt>
                <c:pt idx="28">
                  <c:v>104.91</c:v>
                </c:pt>
                <c:pt idx="29">
                  <c:v>105.95</c:v>
                </c:pt>
                <c:pt idx="30">
                  <c:v>106.32</c:v>
                </c:pt>
                <c:pt idx="31">
                  <c:v>106</c:v>
                </c:pt>
                <c:pt idx="32">
                  <c:v>106.48</c:v>
                </c:pt>
                <c:pt idx="33">
                  <c:v>108.04</c:v>
                </c:pt>
                <c:pt idx="34">
                  <c:v>108.05</c:v>
                </c:pt>
                <c:pt idx="35">
                  <c:v>106.91</c:v>
                </c:pt>
                <c:pt idx="36">
                  <c:v>107.23</c:v>
                </c:pt>
                <c:pt idx="37">
                  <c:v>105.39</c:v>
                </c:pt>
                <c:pt idx="38">
                  <c:v>105.49</c:v>
                </c:pt>
                <c:pt idx="39">
                  <c:v>104.7</c:v>
                </c:pt>
                <c:pt idx="40">
                  <c:v>104.55</c:v>
                </c:pt>
                <c:pt idx="41">
                  <c:v>103.08</c:v>
                </c:pt>
                <c:pt idx="42">
                  <c:v>105.03</c:v>
                </c:pt>
                <c:pt idx="43">
                  <c:v>107.89</c:v>
                </c:pt>
                <c:pt idx="44">
                  <c:v>106.94</c:v>
                </c:pt>
                <c:pt idx="45">
                  <c:v>106.56</c:v>
                </c:pt>
                <c:pt idx="46">
                  <c:v>105.3</c:v>
                </c:pt>
                <c:pt idx="47">
                  <c:v>104.37</c:v>
                </c:pt>
                <c:pt idx="48">
                  <c:v>103.4</c:v>
                </c:pt>
                <c:pt idx="49">
                  <c:v>105.95</c:v>
                </c:pt>
                <c:pt idx="50">
                  <c:v>106.11</c:v>
                </c:pt>
                <c:pt idx="51">
                  <c:v>106.83</c:v>
                </c:pt>
                <c:pt idx="52">
                  <c:v>106.85</c:v>
                </c:pt>
                <c:pt idx="53">
                  <c:v>107.33</c:v>
                </c:pt>
                <c:pt idx="54">
                  <c:v>107.46</c:v>
                </c:pt>
                <c:pt idx="55">
                  <c:v>106.91</c:v>
                </c:pt>
                <c:pt idx="56">
                  <c:v>104.96</c:v>
                </c:pt>
                <c:pt idx="57">
                  <c:v>103.85</c:v>
                </c:pt>
                <c:pt idx="58">
                  <c:v>105.03</c:v>
                </c:pt>
                <c:pt idx="59">
                  <c:v>106.42</c:v>
                </c:pt>
                <c:pt idx="60">
                  <c:v>105.92</c:v>
                </c:pt>
                <c:pt idx="61">
                  <c:v>109.01</c:v>
                </c:pt>
                <c:pt idx="62">
                  <c:v>110.1</c:v>
                </c:pt>
                <c:pt idx="63">
                  <c:v>108.8</c:v>
                </c:pt>
                <c:pt idx="64">
                  <c:v>107.65</c:v>
                </c:pt>
                <c:pt idx="65">
                  <c:v>107.65</c:v>
                </c:pt>
                <c:pt idx="66">
                  <c:v>108.54</c:v>
                </c:pt>
                <c:pt idx="67">
                  <c:v>107.23</c:v>
                </c:pt>
                <c:pt idx="68">
                  <c:v>108.37</c:v>
                </c:pt>
                <c:pt idx="69">
                  <c:v>110.53</c:v>
                </c:pt>
                <c:pt idx="70">
                  <c:v>109.52</c:v>
                </c:pt>
                <c:pt idx="71">
                  <c:v>107.39</c:v>
                </c:pt>
                <c:pt idx="72">
                  <c:v>107.56</c:v>
                </c:pt>
                <c:pt idx="73">
                  <c:v>108.6</c:v>
                </c:pt>
                <c:pt idx="74">
                  <c:v>108.21</c:v>
                </c:pt>
                <c:pt idx="75">
                  <c:v>106.59</c:v>
                </c:pt>
                <c:pt idx="76">
                  <c:v>105.42</c:v>
                </c:pt>
                <c:pt idx="77">
                  <c:v>108.07</c:v>
                </c:pt>
                <c:pt idx="78">
                  <c:v>106.39</c:v>
                </c:pt>
                <c:pt idx="79">
                  <c:v>104.67</c:v>
                </c:pt>
                <c:pt idx="80">
                  <c:v>103.59</c:v>
                </c:pt>
                <c:pt idx="81">
                  <c:v>103.13</c:v>
                </c:pt>
                <c:pt idx="82">
                  <c:v>102.66</c:v>
                </c:pt>
                <c:pt idx="83">
                  <c:v>103.03</c:v>
                </c:pt>
                <c:pt idx="84">
                  <c:v>102.87</c:v>
                </c:pt>
                <c:pt idx="85">
                  <c:v>106.59</c:v>
                </c:pt>
                <c:pt idx="86">
                  <c:v>102.04</c:v>
                </c:pt>
                <c:pt idx="87">
                  <c:v>104.1</c:v>
                </c:pt>
                <c:pt idx="88">
                  <c:v>103.31</c:v>
                </c:pt>
                <c:pt idx="89">
                  <c:v>103.84</c:v>
                </c:pt>
                <c:pt idx="90">
                  <c:v>103.03</c:v>
                </c:pt>
                <c:pt idx="91">
                  <c:v>103.49</c:v>
                </c:pt>
                <c:pt idx="92">
                  <c:v>101.61</c:v>
                </c:pt>
                <c:pt idx="93">
                  <c:v>103.01</c:v>
                </c:pt>
                <c:pt idx="94">
                  <c:v>102.02</c:v>
                </c:pt>
                <c:pt idx="95">
                  <c:v>102.41</c:v>
                </c:pt>
                <c:pt idx="96">
                  <c:v>101.21</c:v>
                </c:pt>
                <c:pt idx="97">
                  <c:v>102.29</c:v>
                </c:pt>
                <c:pt idx="98">
                  <c:v>100.67</c:v>
                </c:pt>
                <c:pt idx="99">
                  <c:v>100.81</c:v>
                </c:pt>
                <c:pt idx="100">
                  <c:v>99.22</c:v>
                </c:pt>
                <c:pt idx="101">
                  <c:v>97.8</c:v>
                </c:pt>
                <c:pt idx="102">
                  <c:v>96.86</c:v>
                </c:pt>
                <c:pt idx="103">
                  <c:v>97.11</c:v>
                </c:pt>
                <c:pt idx="104">
                  <c:v>97.85</c:v>
                </c:pt>
                <c:pt idx="105">
                  <c:v>98.68</c:v>
                </c:pt>
                <c:pt idx="106">
                  <c:v>98.2</c:v>
                </c:pt>
                <c:pt idx="107">
                  <c:v>96.77</c:v>
                </c:pt>
                <c:pt idx="108">
                  <c:v>96.38</c:v>
                </c:pt>
                <c:pt idx="109">
                  <c:v>94.61</c:v>
                </c:pt>
                <c:pt idx="110">
                  <c:v>94.62</c:v>
                </c:pt>
                <c:pt idx="111">
                  <c:v>93.37</c:v>
                </c:pt>
                <c:pt idx="112">
                  <c:v>94.8</c:v>
                </c:pt>
                <c:pt idx="113">
                  <c:v>94.2</c:v>
                </c:pt>
                <c:pt idx="114">
                  <c:v>94.6</c:v>
                </c:pt>
                <c:pt idx="115">
                  <c:v>95.14</c:v>
                </c:pt>
                <c:pt idx="116">
                  <c:v>93.04</c:v>
                </c:pt>
                <c:pt idx="117">
                  <c:v>93.88</c:v>
                </c:pt>
                <c:pt idx="118">
                  <c:v>93.76</c:v>
                </c:pt>
                <c:pt idx="119">
                  <c:v>93.78</c:v>
                </c:pt>
                <c:pt idx="120">
                  <c:v>93.03</c:v>
                </c:pt>
                <c:pt idx="121">
                  <c:v>93.34</c:v>
                </c:pt>
                <c:pt idx="122">
                  <c:v>93.33</c:v>
                </c:pt>
                <c:pt idx="123">
                  <c:v>95.44</c:v>
                </c:pt>
                <c:pt idx="124">
                  <c:v>94.84</c:v>
                </c:pt>
                <c:pt idx="125">
                  <c:v>94.09</c:v>
                </c:pt>
                <c:pt idx="126">
                  <c:v>93.68</c:v>
                </c:pt>
                <c:pt idx="127">
                  <c:v>92.3</c:v>
                </c:pt>
                <c:pt idx="128">
                  <c:v>92.3</c:v>
                </c:pt>
                <c:pt idx="129">
                  <c:v>92.72</c:v>
                </c:pt>
                <c:pt idx="130">
                  <c:v>93.82</c:v>
                </c:pt>
                <c:pt idx="131">
                  <c:v>96.52</c:v>
                </c:pt>
                <c:pt idx="132">
                  <c:v>96.04</c:v>
                </c:pt>
                <c:pt idx="133">
                  <c:v>97.38</c:v>
                </c:pt>
                <c:pt idx="134">
                  <c:v>97.65</c:v>
                </c:pt>
                <c:pt idx="135">
                  <c:v>97.34</c:v>
                </c:pt>
                <c:pt idx="136">
                  <c:v>98.51</c:v>
                </c:pt>
                <c:pt idx="137">
                  <c:v>97.44</c:v>
                </c:pt>
                <c:pt idx="138">
                  <c:v>97.5</c:v>
                </c:pt>
                <c:pt idx="139">
                  <c:v>96.6</c:v>
                </c:pt>
                <c:pt idx="140">
                  <c:v>97.48</c:v>
                </c:pt>
                <c:pt idx="141">
                  <c:v>97.22</c:v>
                </c:pt>
                <c:pt idx="142">
                  <c:v>97.8</c:v>
                </c:pt>
                <c:pt idx="143">
                  <c:v>99.04</c:v>
                </c:pt>
                <c:pt idx="144">
                  <c:v>99.32</c:v>
                </c:pt>
                <c:pt idx="145">
                  <c:v>98.91</c:v>
                </c:pt>
                <c:pt idx="146">
                  <c:v>99.22</c:v>
                </c:pt>
                <c:pt idx="147">
                  <c:v>99.55</c:v>
                </c:pt>
                <c:pt idx="148">
                  <c:v>100.32</c:v>
                </c:pt>
                <c:pt idx="149">
                  <c:v>99.29</c:v>
                </c:pt>
                <c:pt idx="150">
                  <c:v>95.44</c:v>
                </c:pt>
                <c:pt idx="151">
                  <c:v>93.96</c:v>
                </c:pt>
                <c:pt idx="152">
                  <c:v>93.43</c:v>
                </c:pt>
                <c:pt idx="153">
                  <c:v>93.89</c:v>
                </c:pt>
                <c:pt idx="154">
                  <c:v>92.33</c:v>
                </c:pt>
                <c:pt idx="155">
                  <c:v>91.66</c:v>
                </c:pt>
                <c:pt idx="156">
                  <c:v>92.72</c:v>
                </c:pt>
                <c:pt idx="157">
                  <c:v>91.8</c:v>
                </c:pt>
                <c:pt idx="158">
                  <c:v>91.8</c:v>
                </c:pt>
                <c:pt idx="159">
                  <c:v>92.59</c:v>
                </c:pt>
                <c:pt idx="160">
                  <c:v>93.96</c:v>
                </c:pt>
                <c:pt idx="161">
                  <c:v>94.37</c:v>
                </c:pt>
                <c:pt idx="162">
                  <c:v>94.99</c:v>
                </c:pt>
                <c:pt idx="163">
                  <c:v>96.73</c:v>
                </c:pt>
                <c:pt idx="164">
                  <c:v>97.32</c:v>
                </c:pt>
                <c:pt idx="165">
                  <c:v>96.64</c:v>
                </c:pt>
                <c:pt idx="166">
                  <c:v>95.72</c:v>
                </c:pt>
                <c:pt idx="167">
                  <c:v>97.41</c:v>
                </c:pt>
                <c:pt idx="168">
                  <c:v>97.36</c:v>
                </c:pt>
                <c:pt idx="169">
                  <c:v>98.23</c:v>
                </c:pt>
                <c:pt idx="170">
                  <c:v>97.49</c:v>
                </c:pt>
                <c:pt idx="171">
                  <c:v>96.43</c:v>
                </c:pt>
                <c:pt idx="172">
                  <c:v>97.19</c:v>
                </c:pt>
                <c:pt idx="173">
                  <c:v>97.38</c:v>
                </c:pt>
                <c:pt idx="174">
                  <c:v>97.84</c:v>
                </c:pt>
                <c:pt idx="175">
                  <c:v>99.88</c:v>
                </c:pt>
                <c:pt idx="176">
                  <c:v>100.06</c:v>
                </c:pt>
                <c:pt idx="177">
                  <c:v>99.94</c:v>
                </c:pt>
                <c:pt idx="178">
                  <c:v>100.37</c:v>
                </c:pt>
                <c:pt idx="179">
                  <c:v>100.35</c:v>
                </c:pt>
                <c:pt idx="180">
                  <c:v>100.3</c:v>
                </c:pt>
                <c:pt idx="181">
                  <c:v>100.3</c:v>
                </c:pt>
                <c:pt idx="182">
                  <c:v>102.43</c:v>
                </c:pt>
                <c:pt idx="183">
                  <c:v>103.31</c:v>
                </c:pt>
                <c:pt idx="184">
                  <c:v>102.92</c:v>
                </c:pt>
                <c:pt idx="185">
                  <c:v>102.2</c:v>
                </c:pt>
                <c:pt idx="186">
                  <c:v>102.82</c:v>
                </c:pt>
                <c:pt idx="187">
                  <c:v>101.83</c:v>
                </c:pt>
                <c:pt idx="188">
                  <c:v>102.59</c:v>
                </c:pt>
                <c:pt idx="189">
                  <c:v>102.4</c:v>
                </c:pt>
                <c:pt idx="190">
                  <c:v>102.59</c:v>
                </c:pt>
                <c:pt idx="191">
                  <c:v>104.92</c:v>
                </c:pt>
                <c:pt idx="192">
                  <c:v>103.33</c:v>
                </c:pt>
                <c:pt idx="193">
                  <c:v>101.45</c:v>
                </c:pt>
                <c:pt idx="194">
                  <c:v>101.56</c:v>
                </c:pt>
                <c:pt idx="195">
                  <c:v>102.58</c:v>
                </c:pt>
                <c:pt idx="196">
                  <c:v>101.12</c:v>
                </c:pt>
                <c:pt idx="197">
                  <c:v>100.03</c:v>
                </c:pt>
                <c:pt idx="198">
                  <c:v>97.99</c:v>
                </c:pt>
                <c:pt idx="199">
                  <c:v>98.2</c:v>
                </c:pt>
                <c:pt idx="200">
                  <c:v>98.89</c:v>
                </c:pt>
                <c:pt idx="201">
                  <c:v>97.37</c:v>
                </c:pt>
                <c:pt idx="202">
                  <c:v>99.7</c:v>
                </c:pt>
                <c:pt idx="203">
                  <c:v>100.37</c:v>
                </c:pt>
                <c:pt idx="204">
                  <c:v>99.43</c:v>
                </c:pt>
                <c:pt idx="205">
                  <c:v>99.46</c:v>
                </c:pt>
                <c:pt idx="206">
                  <c:v>99.6</c:v>
                </c:pt>
                <c:pt idx="207">
                  <c:v>99.19</c:v>
                </c:pt>
                <c:pt idx="208">
                  <c:v>100.26</c:v>
                </c:pt>
                <c:pt idx="209">
                  <c:v>101.28</c:v>
                </c:pt>
                <c:pt idx="210">
                  <c:v>101.67</c:v>
                </c:pt>
                <c:pt idx="211">
                  <c:v>101.58</c:v>
                </c:pt>
                <c:pt idx="212">
                  <c:v>99.74</c:v>
                </c:pt>
                <c:pt idx="213">
                  <c:v>99.62</c:v>
                </c:pt>
                <c:pt idx="214">
                  <c:v>100.29</c:v>
                </c:pt>
                <c:pt idx="215">
                  <c:v>101.14</c:v>
                </c:pt>
                <c:pt idx="216">
                  <c:v>100.44</c:v>
                </c:pt>
                <c:pt idx="217">
                  <c:v>102.71</c:v>
                </c:pt>
                <c:pt idx="218">
                  <c:v>103.6</c:v>
                </c:pt>
                <c:pt idx="219">
                  <c:v>103.4</c:v>
                </c:pt>
                <c:pt idx="220">
                  <c:v>103.74</c:v>
                </c:pt>
                <c:pt idx="221">
                  <c:v>104.05</c:v>
                </c:pt>
                <c:pt idx="222">
                  <c:v>103.75</c:v>
                </c:pt>
                <c:pt idx="223">
                  <c:v>103.76</c:v>
                </c:pt>
                <c:pt idx="224">
                  <c:v>104.4</c:v>
                </c:pt>
                <c:pt idx="225">
                  <c:v>104.3</c:v>
                </c:pt>
                <c:pt idx="226">
                  <c:v>104.37</c:v>
                </c:pt>
                <c:pt idx="227">
                  <c:v>102.13</c:v>
                </c:pt>
                <c:pt idx="228">
                  <c:v>101.44</c:v>
                </c:pt>
                <c:pt idx="229">
                  <c:v>101.9</c:v>
                </c:pt>
                <c:pt idx="230">
                  <c:v>100.6</c:v>
                </c:pt>
                <c:pt idx="231">
                  <c:v>100.84</c:v>
                </c:pt>
                <c:pt idx="232">
                  <c:v>101.28</c:v>
                </c:pt>
                <c:pt idx="233">
                  <c:v>99.74</c:v>
                </c:pt>
                <c:pt idx="234">
                  <c:v>99.42</c:v>
                </c:pt>
                <c:pt idx="235">
                  <c:v>99.76</c:v>
                </c:pt>
                <c:pt idx="236">
                  <c:v>99.48</c:v>
                </c:pt>
                <c:pt idx="237">
                  <c:v>99.5</c:v>
                </c:pt>
                <c:pt idx="238">
                  <c:v>100.77</c:v>
                </c:pt>
                <c:pt idx="239">
                  <c:v>100.26</c:v>
                </c:pt>
                <c:pt idx="240">
                  <c:v>99.99</c:v>
                </c:pt>
                <c:pt idx="241">
                  <c:v>100.59</c:v>
                </c:pt>
                <c:pt idx="242">
                  <c:v>101.7</c:v>
                </c:pt>
                <c:pt idx="243">
                  <c:v>102.37</c:v>
                </c:pt>
                <c:pt idx="244">
                  <c:v>101.5</c:v>
                </c:pt>
                <c:pt idx="245">
                  <c:v>102.02</c:v>
                </c:pt>
                <c:pt idx="246">
                  <c:v>102.61</c:v>
                </c:pt>
                <c:pt idx="247">
                  <c:v>102.33</c:v>
                </c:pt>
                <c:pt idx="248">
                  <c:v>104.07</c:v>
                </c:pt>
                <c:pt idx="249">
                  <c:v>103.74</c:v>
                </c:pt>
                <c:pt idx="250">
                  <c:v>104.35</c:v>
                </c:pt>
                <c:pt idx="251">
                  <c:v>104.35</c:v>
                </c:pt>
                <c:pt idx="252">
                  <c:v>104.11</c:v>
                </c:pt>
                <c:pt idx="253">
                  <c:v>102.72</c:v>
                </c:pt>
                <c:pt idx="254">
                  <c:v>103.58</c:v>
                </c:pt>
                <c:pt idx="255">
                  <c:v>102.71</c:v>
                </c:pt>
                <c:pt idx="256">
                  <c:v>102.47</c:v>
                </c:pt>
                <c:pt idx="257">
                  <c:v>102.66</c:v>
                </c:pt>
                <c:pt idx="258">
                  <c:v>102.64</c:v>
                </c:pt>
                <c:pt idx="259">
                  <c:v>102.48</c:v>
                </c:pt>
                <c:pt idx="260">
                  <c:v>102.66</c:v>
                </c:pt>
                <c:pt idx="261">
                  <c:v>104.41</c:v>
                </c:pt>
                <c:pt idx="262">
                  <c:v>104.35</c:v>
                </c:pt>
                <c:pt idx="263">
                  <c:v>104.4</c:v>
                </c:pt>
                <c:pt idx="264">
                  <c:v>106.53</c:v>
                </c:pt>
                <c:pt idx="265">
                  <c:v>106.91</c:v>
                </c:pt>
                <c:pt idx="266">
                  <c:v>106.9</c:v>
                </c:pt>
                <c:pt idx="267">
                  <c:v>106.36</c:v>
                </c:pt>
                <c:pt idx="268">
                  <c:v>105.97</c:v>
                </c:pt>
                <c:pt idx="269">
                  <c:v>106.43</c:v>
                </c:pt>
                <c:pt idx="270">
                  <c:v>107.26</c:v>
                </c:pt>
                <c:pt idx="271">
                  <c:v>106.17</c:v>
                </c:pt>
                <c:pt idx="272">
                  <c:v>106.03</c:v>
                </c:pt>
                <c:pt idx="273">
                  <c:v>106.5</c:v>
                </c:pt>
                <c:pt idx="274">
                  <c:v>105.84</c:v>
                </c:pt>
                <c:pt idx="275">
                  <c:v>105.74</c:v>
                </c:pt>
                <c:pt idx="276">
                  <c:v>105.37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05312"/>
        <c:axId val="93006848"/>
      </c:lineChart>
      <c:dateAx>
        <c:axId val="93001600"/>
        <c:scaling>
          <c:orientation val="minMax"/>
          <c:max val="41802"/>
          <c:min val="41426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6350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3003136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93003136"/>
        <c:scaling>
          <c:orientation val="minMax"/>
          <c:max val="120"/>
          <c:min val="9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800" b="0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 i="0" dirty="0"/>
                  <a:t>US$ per barrel</a:t>
                </a:r>
              </a:p>
            </c:rich>
          </c:tx>
          <c:layout>
            <c:manualLayout>
              <c:xMode val="edge"/>
              <c:yMode val="edge"/>
              <c:x val="4.2339483683942495E-3"/>
              <c:y val="1.7920968212306796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6350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3001600"/>
        <c:crossesAt val="40148"/>
        <c:crossBetween val="between"/>
        <c:majorUnit val="5"/>
        <c:minorUnit val="4"/>
      </c:valAx>
      <c:dateAx>
        <c:axId val="93005312"/>
        <c:scaling>
          <c:orientation val="minMax"/>
        </c:scaling>
        <c:delete val="1"/>
        <c:axPos val="b"/>
        <c:numFmt formatCode="d\-mmm\-yy" sourceLinked="1"/>
        <c:majorTickMark val="out"/>
        <c:minorTickMark val="none"/>
        <c:tickLblPos val="nextTo"/>
        <c:crossAx val="93006848"/>
        <c:crosses val="autoZero"/>
        <c:auto val="1"/>
        <c:lblOffset val="100"/>
        <c:baseTimeUnit val="days"/>
      </c:dateAx>
      <c:valAx>
        <c:axId val="93006848"/>
        <c:scaling>
          <c:orientation val="minMax"/>
          <c:max val="120"/>
          <c:min val="90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6350"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3005312"/>
        <c:crosses val="max"/>
        <c:crossBetween val="between"/>
        <c:majorUnit val="5"/>
        <c:minorUnit val="4"/>
      </c:valAx>
      <c:spPr>
        <a:noFill/>
        <a:ln w="12700">
          <a:solidFill>
            <a:schemeClr val="bg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0522263005812595"/>
          <c:y val="0.12382478315595234"/>
          <c:w val="0.34364174627425303"/>
          <c:h val="0.1222225138524351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DA14F-20D6-4239-A64A-E5A581E4081F}" type="datetimeFigureOut">
              <a:rPr lang="en-US" smtClean="0"/>
              <a:t>7/28/2014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CA2BA-822F-4FE5-9BF7-2A9835749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1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792A4-9617-4361-B64A-6E852077F2F6}" type="datetimeFigureOut">
              <a:rPr lang="en-GB" smtClean="0"/>
              <a:t>28/07/2014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2C9CA-09E2-4ECD-9569-998C6D5D0F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3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0D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00438"/>
            <a:ext cx="6858000" cy="842962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97438"/>
            <a:ext cx="6858000" cy="5889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83" y="862552"/>
            <a:ext cx="2350434" cy="23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0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89A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"/>
            <a:ext cx="7886700" cy="9525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500"/>
            <a:ext cx="823814" cy="81773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0" y="952500"/>
            <a:ext cx="91440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0" y="6553200"/>
            <a:ext cx="91440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0" y="6552839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kern="12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</a:t>
            </a:r>
            <a:r>
              <a:rPr lang="en-US" sz="1400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of Mauritius</a:t>
            </a:r>
            <a:endParaRPr lang="en-US" sz="14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001000" y="21336"/>
            <a:ext cx="990600" cy="880364"/>
          </a:xfrm>
          <a:prstGeom prst="rect">
            <a:avLst/>
          </a:prstGeom>
          <a:solidFill>
            <a:srgbClr val="89A9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BF95-6A2B-4CAF-BD6F-E51B314B44FA}" type="datetime1">
              <a:rPr lang="en-US" smtClean="0"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34200" y="6556474"/>
            <a:ext cx="2057400" cy="307777"/>
          </a:xfrm>
          <a:noFill/>
        </p:spPr>
        <p:txBody>
          <a:bodyPr wrap="square" rtlCol="0">
            <a:spAutoFit/>
          </a:bodyPr>
          <a:lstStyle>
            <a:lvl1pPr algn="r">
              <a:defRPr lang="en-US" sz="1400" b="0" i="1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3B7111-B0D8-4CC7-B949-192A2EAAC7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5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92C7-D4FE-40FC-8F4A-2F73359F67DE}" type="datetime1">
              <a:rPr lang="en-US" smtClean="0"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7111-B0D8-4CC7-B949-192A2EAAC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7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Monetary Policy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3400"/>
            <a:ext cx="6858000" cy="588962"/>
          </a:xfrm>
        </p:spPr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  <a:ea typeface="+mj-ea"/>
                <a:cs typeface="+mj-cs"/>
              </a:rPr>
              <a:t>Recent Economic 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Developments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53340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M. Heerah-Pampusa</a:t>
            </a:r>
          </a:p>
          <a:p>
            <a:r>
              <a:rPr lang="en-US" sz="2000" dirty="0" smtClean="0"/>
              <a:t>Head - Economic Analysis Division</a:t>
            </a:r>
          </a:p>
          <a:p>
            <a:r>
              <a:rPr lang="en-US" sz="2000" dirty="0" smtClean="0"/>
              <a:t>14 July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14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"/>
            <a:ext cx="8191500" cy="952500"/>
          </a:xfrm>
        </p:spPr>
        <p:txBody>
          <a:bodyPr>
            <a:normAutofit fontScale="90000"/>
          </a:bodyPr>
          <a:lstStyle/>
          <a:p>
            <a:r>
              <a:rPr lang="en-US" dirty="0"/>
              <a:t>Output gap assessed to be negative 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7908"/>
            <a:ext cx="7162800" cy="50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4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… while monetary conditions continue to be accommodative</a:t>
            </a:r>
            <a:endParaRPr lang="fr-F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066800"/>
            <a:ext cx="72171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267200"/>
            <a:ext cx="3505199" cy="225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86" y="4267200"/>
            <a:ext cx="3472453" cy="225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3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Exports: </a:t>
            </a:r>
            <a:r>
              <a:rPr lang="en-US" dirty="0" smtClean="0"/>
              <a:t>moderate </a:t>
            </a:r>
            <a:r>
              <a:rPr lang="en-US" dirty="0"/>
              <a:t>growth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00" y="1524000"/>
            <a:ext cx="674211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1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Trade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4601" y="105928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Exports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5334" y="389415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Imports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5823" y="1203431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Per cent</a:t>
            </a:r>
            <a:endParaRPr lang="fr-FR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1921" y="4038247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Per cent</a:t>
            </a:r>
            <a:endParaRPr lang="fr-FR" sz="11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482799" cy="28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45" y="4299857"/>
            <a:ext cx="3937376" cy="200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5041"/>
            <a:ext cx="6921972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7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Investment:</a:t>
            </a:r>
            <a:r>
              <a:rPr lang="en-US" dirty="0" smtClean="0"/>
              <a:t> slow recovery from 2012/2013  lows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159" y="4994565"/>
            <a:ext cx="8839200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50" dirty="0" smtClean="0">
                <a:latin typeface="Times New Roman" pitchFamily="18" charset="0"/>
                <a:cs typeface="Times New Roman" pitchFamily="18" charset="0"/>
              </a:rPr>
              <a:t>Continued contraction in Building and Construction work in 2014Q1 (-3.2%), but machinery &amp; equipment up by 11%.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50" dirty="0" smtClean="0">
                <a:latin typeface="Times New Roman" pitchFamily="18" charset="0"/>
                <a:cs typeface="Times New Roman" pitchFamily="18" charset="0"/>
              </a:rPr>
              <a:t>GDFCF to grow by 0.4% in 2014 , but to contract by 0.8% excluding aircraft and marine vessel. This is compared to contraction of 3.3% [6.7% excl. aircraft &amp; marine vessel] in 2013. </a:t>
            </a:r>
            <a:endParaRPr lang="en-GB" sz="18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4065"/>
            <a:ext cx="5791200" cy="393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6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Growth in GDFCF driven by </a:t>
            </a:r>
            <a:r>
              <a:rPr lang="en-US" sz="3600" dirty="0" smtClean="0"/>
              <a:t>jump </a:t>
            </a:r>
            <a:r>
              <a:rPr lang="en-US" sz="3600" dirty="0"/>
              <a:t>in public investment</a:t>
            </a:r>
            <a:endParaRPr lang="fr-F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208930"/>
            <a:ext cx="2201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2014* - Forecast.</a:t>
            </a:r>
            <a:endParaRPr lang="en-GB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374774"/>
            <a:ext cx="7924800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0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Declining savings and investment rates</a:t>
            </a:r>
            <a:endParaRPr lang="fr-F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068196"/>
            <a:ext cx="2201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2014* - Forecast.</a:t>
            </a:r>
            <a:endParaRPr lang="en-GB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49" y="1105671"/>
            <a:ext cx="7224713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3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MCCI </a:t>
            </a:r>
            <a:r>
              <a:rPr lang="en-US" sz="3600" dirty="0">
                <a:solidFill>
                  <a:prstClr val="black"/>
                </a:solidFill>
              </a:rPr>
              <a:t>Business Confidence Index (June 2014)</a:t>
            </a:r>
            <a:endParaRPr lang="fr-F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5" y="1447801"/>
            <a:ext cx="505936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75289" y="1447801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Times New Roman"/>
                <a:ea typeface="Times New Roman"/>
              </a:rPr>
              <a:t>Indicator </a:t>
            </a:r>
            <a:r>
              <a:rPr lang="en-GB" dirty="0" smtClean="0">
                <a:latin typeface="Times New Roman"/>
                <a:ea typeface="Times New Roman"/>
              </a:rPr>
              <a:t>fell to 79.6 points in 2014Q2.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>
              <a:latin typeface="Times New Roman"/>
              <a:ea typeface="Times New 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ea typeface="Times New Roman"/>
              </a:rPr>
              <a:t>Underlying </a:t>
            </a:r>
            <a:r>
              <a:rPr lang="en-US" dirty="0" smtClean="0">
                <a:latin typeface="Times New Roman"/>
                <a:ea typeface="Times New Roman"/>
              </a:rPr>
              <a:t>factors: </a:t>
            </a:r>
          </a:p>
          <a:p>
            <a:pPr algn="just"/>
            <a:r>
              <a:rPr lang="en-US" dirty="0" smtClean="0">
                <a:latin typeface="Times New Roman"/>
                <a:ea typeface="Times New Roman"/>
              </a:rPr>
              <a:t>subdued domestic demand, fierce competition in the local market, cost of capital, lack of skilled labour, unfavourable exchange rate. </a:t>
            </a:r>
          </a:p>
          <a:p>
            <a:pPr algn="just"/>
            <a:r>
              <a:rPr lang="en-US" dirty="0" smtClean="0">
                <a:latin typeface="Times New Roman"/>
                <a:ea typeface="Times New Roman"/>
              </a:rPr>
              <a:t> </a:t>
            </a:r>
            <a:endParaRPr lang="en-US" dirty="0">
              <a:latin typeface="Times New Roman"/>
              <a:ea typeface="Times New Roman"/>
            </a:endParaRPr>
          </a:p>
          <a:p>
            <a:pPr algn="just"/>
            <a:endParaRPr lang="en-GB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67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Pluriconseil Barometer</a:t>
            </a:r>
            <a:endParaRPr lang="fr-FR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915400" cy="436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9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Consumption:</a:t>
            </a:r>
            <a:r>
              <a:rPr lang="en-US" sz="3600" dirty="0" smtClean="0"/>
              <a:t> slight pick-up expected in 2014</a:t>
            </a:r>
            <a:endParaRPr lang="fr-F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255" y="54102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Final consumption growth of 2.6% in 2014 compared to 2.3% in 2013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Private consumption growth projected at 2.8% in 2014, from 2.6% in 2013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Govt consumption growth to increase to 2.0%, from 0.7%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4" y="1143000"/>
            <a:ext cx="68770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0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Confirmation of stronger global growth in 2014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Decoupling among advanced economies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Slow </a:t>
            </a:r>
            <a:r>
              <a:rPr lang="en-US" dirty="0">
                <a:solidFill>
                  <a:prstClr val="black"/>
                </a:solidFill>
              </a:rPr>
              <a:t>pace of growth in emerging markets </a:t>
            </a:r>
            <a:r>
              <a:rPr lang="en-US" dirty="0" smtClean="0">
                <a:solidFill>
                  <a:prstClr val="black"/>
                </a:solidFill>
              </a:rPr>
              <a:t>possibly </a:t>
            </a:r>
            <a:r>
              <a:rPr lang="en-US" dirty="0">
                <a:solidFill>
                  <a:prstClr val="black"/>
                </a:solidFill>
              </a:rPr>
              <a:t>bottoming out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Global inflation picture </a:t>
            </a:r>
            <a:r>
              <a:rPr lang="en-US" dirty="0" smtClean="0">
                <a:solidFill>
                  <a:prstClr val="black"/>
                </a:solidFill>
              </a:rPr>
              <a:t>benign </a:t>
            </a:r>
            <a:r>
              <a:rPr lang="en-US" dirty="0">
                <a:solidFill>
                  <a:prstClr val="black"/>
                </a:solidFill>
              </a:rPr>
              <a:t>– recent increase in oil prices could be a risk</a:t>
            </a:r>
          </a:p>
          <a:p>
            <a:pPr marL="0" lvl="0" indent="0"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Domestic output to benefit from international developments</a:t>
            </a:r>
          </a:p>
          <a:p>
            <a:pPr lvl="0"/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Some </a:t>
            </a:r>
            <a:r>
              <a:rPr lang="en-US" dirty="0">
                <a:solidFill>
                  <a:prstClr val="black"/>
                </a:solidFill>
              </a:rPr>
              <a:t>downside </a:t>
            </a:r>
            <a:r>
              <a:rPr lang="en-US" dirty="0" smtClean="0">
                <a:solidFill>
                  <a:prstClr val="black"/>
                </a:solidFill>
              </a:rPr>
              <a:t>risks 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External demand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Domestic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Labour</a:t>
            </a:r>
            <a:r>
              <a:rPr lang="en-US" dirty="0"/>
              <a:t> </a:t>
            </a:r>
            <a:r>
              <a:rPr lang="en-US" dirty="0" smtClean="0"/>
              <a:t>market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077200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0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Decline in productivity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010400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9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Sectoral Contribution to Growth</a:t>
            </a:r>
            <a:endParaRPr lang="fr-FR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58200" cy="545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Y-o-y growth rates in some key sectors</a:t>
            </a:r>
            <a:endParaRPr lang="fr-F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55" y="1143000"/>
            <a:ext cx="7010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255" y="5257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2014, SM expects growth of 5.3% in ‘financial and insurance activities; 3.5% in ‘accommodation and food service activities’; and 1.7% in manufacturing;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Construction may contract by 4.8%</a:t>
            </a:r>
          </a:p>
        </p:txBody>
      </p:sp>
    </p:spTree>
    <p:extLst>
      <p:ext uri="{BB962C8B-B14F-4D97-AF65-F5344CB8AC3E}">
        <p14:creationId xmlns:p14="http://schemas.microsoft.com/office/powerpoint/2010/main" val="37754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in tourist arrivals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074414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Tourist arrivals increased by 5.3% y-o-y in May 2014.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Y-o-y growth of 3.3% during period Jan-May 2014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Forecast of 1,030,000 arrivals in 2014.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0504"/>
            <a:ext cx="4343400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90663"/>
            <a:ext cx="4411663" cy="332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8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Fall </a:t>
            </a:r>
            <a:r>
              <a:rPr lang="en-US" dirty="0"/>
              <a:t>in tourist </a:t>
            </a:r>
            <a:r>
              <a:rPr lang="en-US" dirty="0" smtClean="0"/>
              <a:t>earnings expected to be reversed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83" y="1066800"/>
            <a:ext cx="6934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5695627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Fall of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2.1 per cent y-o-y for the first five months of 2014 to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Rs19.2 bn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Projected increase of 9.7% to Rs44.5 bn for 2014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Slower growth in 2014Q1</a:t>
            </a:r>
          </a:p>
          <a:p>
            <a:pPr marL="228600" lvl="1">
              <a:spcBef>
                <a:spcPts val="1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But, improving international environment should have positive impact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external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demand going into 2014H2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should translate in a gradual improvement in domestic demand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305800" cy="1066800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GB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External Environment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651944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1400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Expansionary near-term outlook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08369" y="6019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Source: JP Morgan.</a:t>
            </a:r>
            <a:endParaRPr lang="fr-FR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5" y="4086386"/>
            <a:ext cx="4442847" cy="243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215539" cy="332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6" y="1009947"/>
            <a:ext cx="4458346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Mixed Performance in Eurozone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044156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Source: OECD.</a:t>
            </a:r>
            <a:endParaRPr lang="fr-FR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7" y="1048885"/>
            <a:ext cx="6969125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0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Moderate global inflation …..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38101"/>
            <a:ext cx="8229600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54053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June </a:t>
            </a:r>
            <a:r>
              <a:rPr lang="en-GB" dirty="0"/>
              <a:t>2014 Reuters </a:t>
            </a:r>
            <a:r>
              <a:rPr lang="en-GB" dirty="0" smtClean="0"/>
              <a:t>poll:  mean </a:t>
            </a:r>
            <a:r>
              <a:rPr lang="en-GB" dirty="0"/>
              <a:t>inflation rates in the US, UK and euro area are expected to be around 2.1 per cent, 1.9 per cent and 0.9 per cent, respectively, by end-2014.  </a:t>
            </a:r>
          </a:p>
        </p:txBody>
      </p:sp>
    </p:spTree>
    <p:extLst>
      <p:ext uri="{BB962C8B-B14F-4D97-AF65-F5344CB8AC3E}">
        <p14:creationId xmlns:p14="http://schemas.microsoft.com/office/powerpoint/2010/main" val="14659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…… but some upside risks from higher oil Prices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1" y="6242447"/>
            <a:ext cx="196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Sources: FAO and Reuters.</a:t>
            </a:r>
            <a:endParaRPr lang="fr-FR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21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FAO Food Price Index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2675" y="122898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Oil Prices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99" y="5468032"/>
            <a:ext cx="4374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EIA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Forecast for Brent crude oil prices: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$108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barrel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2014.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6583"/>
            <a:ext cx="4125913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937287"/>
              </p:ext>
            </p:extLst>
          </p:nvPr>
        </p:nvGraphicFramePr>
        <p:xfrm>
          <a:off x="4662350" y="1696583"/>
          <a:ext cx="4283846" cy="358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69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en-US" sz="4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4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Developments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the domestic economy since the last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MPC meeting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Slower growth in </a:t>
            </a:r>
            <a:r>
              <a:rPr lang="en-US" sz="3600" dirty="0" smtClean="0">
                <a:solidFill>
                  <a:prstClr val="black"/>
                </a:solidFill>
              </a:rPr>
              <a:t>2014Q1</a:t>
            </a:r>
            <a:endParaRPr lang="fr-F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11-B0D8-4CC7-B949-192A2EAAC7B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16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5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</TotalTime>
  <Words>576</Words>
  <Application>Microsoft Office PowerPoint</Application>
  <PresentationFormat>On-screen Show (4:3)</PresentationFormat>
  <Paragraphs>111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Custom Design</vt:lpstr>
      <vt:lpstr>Monetary Policy Committee</vt:lpstr>
      <vt:lpstr>Main Points</vt:lpstr>
      <vt:lpstr>PowerPoint Presentation</vt:lpstr>
      <vt:lpstr>Expansionary near-term outlook</vt:lpstr>
      <vt:lpstr>Mixed Performance in Eurozone</vt:lpstr>
      <vt:lpstr>Moderate global inflation …..</vt:lpstr>
      <vt:lpstr> …… but some upside risks from higher oil Prices</vt:lpstr>
      <vt:lpstr>PowerPoint Presentation</vt:lpstr>
      <vt:lpstr>Slower growth in 2014Q1</vt:lpstr>
      <vt:lpstr>Output gap assessed to be negative …</vt:lpstr>
      <vt:lpstr>… while monetary conditions continue to be accommodative</vt:lpstr>
      <vt:lpstr>Exports: moderate growth</vt:lpstr>
      <vt:lpstr>External Trade</vt:lpstr>
      <vt:lpstr>Investment: slow recovery from 2012/2013  lows</vt:lpstr>
      <vt:lpstr>Growth in GDFCF driven by jump in public investment</vt:lpstr>
      <vt:lpstr>Declining savings and investment rates</vt:lpstr>
      <vt:lpstr>MCCI Business Confidence Index (June 2014)</vt:lpstr>
      <vt:lpstr>Pluriconseil Barometer</vt:lpstr>
      <vt:lpstr>Consumption: slight pick-up expected in 2014</vt:lpstr>
      <vt:lpstr>Labour market</vt:lpstr>
      <vt:lpstr> Decline in productivity</vt:lpstr>
      <vt:lpstr>Sectoral Contribution to Growth</vt:lpstr>
      <vt:lpstr>Y-o-y growth rates in some key sectors</vt:lpstr>
      <vt:lpstr>Improvement in tourist arrivals </vt:lpstr>
      <vt:lpstr>Fall in tourist earnings expected to be reversed</vt:lpstr>
      <vt:lpstr>Recap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Ranjeet Kallychurn</dc:creator>
  <cp:lastModifiedBy>Marjorie Pampusa</cp:lastModifiedBy>
  <cp:revision>128</cp:revision>
  <cp:lastPrinted>2014-07-14T04:58:11Z</cp:lastPrinted>
  <dcterms:created xsi:type="dcterms:W3CDTF">2013-06-04T05:01:13Z</dcterms:created>
  <dcterms:modified xsi:type="dcterms:W3CDTF">2014-07-28T07:10:04Z</dcterms:modified>
</cp:coreProperties>
</file>